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92" r:id="rId20"/>
    <p:sldId id="277" r:id="rId21"/>
    <p:sldId id="293" r:id="rId22"/>
    <p:sldId id="278" r:id="rId23"/>
    <p:sldId id="294" r:id="rId24"/>
    <p:sldId id="279" r:id="rId25"/>
    <p:sldId id="295" r:id="rId26"/>
    <p:sldId id="280" r:id="rId27"/>
    <p:sldId id="296" r:id="rId28"/>
    <p:sldId id="281" r:id="rId29"/>
    <p:sldId id="297" r:id="rId30"/>
    <p:sldId id="282" r:id="rId31"/>
    <p:sldId id="276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291" r:id="rId49"/>
    <p:sldId id="314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4.7</c:v>
                </c:pt>
                <c:pt idx="1">
                  <c:v>25.7</c:v>
                </c:pt>
                <c:pt idx="2">
                  <c:v>46.9</c:v>
                </c:pt>
                <c:pt idx="3">
                  <c:v>22.7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2.9</c:v>
                </c:pt>
                <c:pt idx="1">
                  <c:v>20.399999999999999</c:v>
                </c:pt>
                <c:pt idx="2">
                  <c:v>50.2</c:v>
                </c:pt>
                <c:pt idx="3">
                  <c:v>26.5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Володарский район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5.3</c:v>
                </c:pt>
                <c:pt idx="1">
                  <c:v>23.6</c:v>
                </c:pt>
                <c:pt idx="2">
                  <c:v>46.2</c:v>
                </c:pt>
                <c:pt idx="3">
                  <c:v>24.9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599296"/>
        <c:axId val="210605184"/>
      </c:barChart>
      <c:catAx>
        <c:axId val="21059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0605184"/>
        <c:crosses val="autoZero"/>
        <c:auto val="1"/>
        <c:lblAlgn val="ctr"/>
        <c:lblOffset val="100"/>
        <c:noMultiLvlLbl val="0"/>
      </c:catAx>
      <c:valAx>
        <c:axId val="2106051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0599296"/>
        <c:crosses val="autoZero"/>
        <c:crossBetween val="between"/>
      </c:valAx>
    </c:plotArea>
    <c:legend>
      <c:legendPos val="b"/>
      <c:layout/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16.600000000000001</c:v>
                </c:pt>
                <c:pt idx="1">
                  <c:v>38.9</c:v>
                </c:pt>
                <c:pt idx="2">
                  <c:v>34.4</c:v>
                </c:pt>
                <c:pt idx="3">
                  <c:v>10.1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12.4</c:v>
                </c:pt>
                <c:pt idx="1">
                  <c:v>42.8</c:v>
                </c:pt>
                <c:pt idx="2">
                  <c:v>35.299999999999997</c:v>
                </c:pt>
                <c:pt idx="3">
                  <c:v>9.5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Володарский район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15.5</c:v>
                </c:pt>
                <c:pt idx="1">
                  <c:v>39.1</c:v>
                </c:pt>
                <c:pt idx="2">
                  <c:v>35.200000000000003</c:v>
                </c:pt>
                <c:pt idx="3">
                  <c:v>10.199999999999999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519744"/>
        <c:axId val="232128512"/>
      </c:barChart>
      <c:catAx>
        <c:axId val="231519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128512"/>
        <c:crosses val="autoZero"/>
        <c:auto val="1"/>
        <c:lblAlgn val="ctr"/>
        <c:lblOffset val="100"/>
        <c:noMultiLvlLbl val="0"/>
      </c:catAx>
      <c:valAx>
        <c:axId val="2321285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15197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2098743414474416E-2"/>
          <c:y val="0.81883682096573762"/>
          <c:w val="0.89665938145564505"/>
          <c:h val="0.17849296110713433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11.4</c:v>
                </c:pt>
                <c:pt idx="1">
                  <c:v>40.5</c:v>
                </c:pt>
                <c:pt idx="2">
                  <c:v>38.799999999999997</c:v>
                </c:pt>
                <c:pt idx="3">
                  <c:v>9.4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8.4</c:v>
                </c:pt>
                <c:pt idx="1">
                  <c:v>39.299999999999997</c:v>
                </c:pt>
                <c:pt idx="2">
                  <c:v>41.6</c:v>
                </c:pt>
                <c:pt idx="3">
                  <c:v>10.7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Володарский район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14</c:v>
                </c:pt>
                <c:pt idx="1">
                  <c:v>39</c:v>
                </c:pt>
                <c:pt idx="2">
                  <c:v>39</c:v>
                </c:pt>
                <c:pt idx="3">
                  <c:v>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147264"/>
        <c:axId val="237148800"/>
      </c:barChart>
      <c:catAx>
        <c:axId val="23714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7148800"/>
        <c:crosses val="autoZero"/>
        <c:auto val="1"/>
        <c:lblAlgn val="ctr"/>
        <c:lblOffset val="100"/>
        <c:noMultiLvlLbl val="0"/>
      </c:catAx>
      <c:valAx>
        <c:axId val="2371488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71472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2098743414474416E-2"/>
          <c:y val="0.81883682096573762"/>
          <c:w val="0.89665938145564505"/>
          <c:h val="0.17849296110713433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6.7</c:v>
                </c:pt>
                <c:pt idx="1">
                  <c:v>38</c:v>
                </c:pt>
                <c:pt idx="2">
                  <c:v>40.1</c:v>
                </c:pt>
                <c:pt idx="3">
                  <c:v>15.2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4.2</c:v>
                </c:pt>
                <c:pt idx="1">
                  <c:v>37.700000000000003</c:v>
                </c:pt>
                <c:pt idx="2">
                  <c:v>43.3</c:v>
                </c:pt>
                <c:pt idx="3">
                  <c:v>14.8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Володарский район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9.1</c:v>
                </c:pt>
                <c:pt idx="1">
                  <c:v>41.6</c:v>
                </c:pt>
                <c:pt idx="2">
                  <c:v>38.5</c:v>
                </c:pt>
                <c:pt idx="3">
                  <c:v>10.8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525824"/>
        <c:axId val="236548096"/>
      </c:barChart>
      <c:catAx>
        <c:axId val="23652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6548096"/>
        <c:crosses val="autoZero"/>
        <c:auto val="1"/>
        <c:lblAlgn val="ctr"/>
        <c:lblOffset val="100"/>
        <c:noMultiLvlLbl val="0"/>
      </c:catAx>
      <c:valAx>
        <c:axId val="2365480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65258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2098743414474416E-2"/>
          <c:y val="0.81883682096573762"/>
          <c:w val="0.89665938145564505"/>
          <c:h val="0.17849296110713433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8.3000000000000007</c:v>
                </c:pt>
                <c:pt idx="1">
                  <c:v>37.5</c:v>
                </c:pt>
                <c:pt idx="2">
                  <c:v>38</c:v>
                </c:pt>
                <c:pt idx="3">
                  <c:v>16.3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</c:v>
                </c:pt>
                <c:pt idx="1">
                  <c:v>37.5</c:v>
                </c:pt>
                <c:pt idx="2">
                  <c:v>40.1</c:v>
                </c:pt>
                <c:pt idx="3">
                  <c:v>17.5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Володарский район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11.6</c:v>
                </c:pt>
                <c:pt idx="1">
                  <c:v>45.6</c:v>
                </c:pt>
                <c:pt idx="2">
                  <c:v>30.7</c:v>
                </c:pt>
                <c:pt idx="3">
                  <c:v>12.2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978688"/>
        <c:axId val="234980480"/>
      </c:barChart>
      <c:catAx>
        <c:axId val="234978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4980480"/>
        <c:crosses val="autoZero"/>
        <c:auto val="1"/>
        <c:lblAlgn val="ctr"/>
        <c:lblOffset val="100"/>
        <c:noMultiLvlLbl val="0"/>
      </c:catAx>
      <c:valAx>
        <c:axId val="234980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49786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2098743414474416E-2"/>
          <c:y val="0.81883682096573762"/>
          <c:w val="0.89665938145564505"/>
          <c:h val="0.17849296110713433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6.8</c:v>
                </c:pt>
                <c:pt idx="1">
                  <c:v>36.200000000000003</c:v>
                </c:pt>
                <c:pt idx="2">
                  <c:v>44.7</c:v>
                </c:pt>
                <c:pt idx="3">
                  <c:v>12.3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4.8</c:v>
                </c:pt>
                <c:pt idx="1">
                  <c:v>37.4</c:v>
                </c:pt>
                <c:pt idx="2">
                  <c:v>45.3</c:v>
                </c:pt>
                <c:pt idx="3">
                  <c:v>12.4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Володарский район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</c:v>
                </c:pt>
                <c:pt idx="1">
                  <c:v>37.4</c:v>
                </c:pt>
                <c:pt idx="2">
                  <c:v>44.3</c:v>
                </c:pt>
                <c:pt idx="3">
                  <c:v>9.3000000000000007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323200"/>
        <c:axId val="236638208"/>
      </c:barChart>
      <c:catAx>
        <c:axId val="236323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6638208"/>
        <c:crosses val="autoZero"/>
        <c:auto val="1"/>
        <c:lblAlgn val="ctr"/>
        <c:lblOffset val="100"/>
        <c:noMultiLvlLbl val="0"/>
      </c:catAx>
      <c:valAx>
        <c:axId val="236638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63232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2098743414474416E-2"/>
          <c:y val="0.81883682096573762"/>
          <c:w val="0.89665938145564505"/>
          <c:h val="0.17849296110713433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3.9</c:v>
                </c:pt>
                <c:pt idx="1">
                  <c:v>41.9</c:v>
                </c:pt>
                <c:pt idx="2">
                  <c:v>44.2</c:v>
                </c:pt>
                <c:pt idx="3">
                  <c:v>10.1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2.2000000000000002</c:v>
                </c:pt>
                <c:pt idx="1">
                  <c:v>38.9</c:v>
                </c:pt>
                <c:pt idx="2">
                  <c:v>47.4</c:v>
                </c:pt>
                <c:pt idx="3">
                  <c:v>11.5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Володарский район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5.2</c:v>
                </c:pt>
                <c:pt idx="1">
                  <c:v>41.1</c:v>
                </c:pt>
                <c:pt idx="2">
                  <c:v>40.5</c:v>
                </c:pt>
                <c:pt idx="3">
                  <c:v>13.2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816448"/>
        <c:axId val="237826432"/>
      </c:barChart>
      <c:catAx>
        <c:axId val="23781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7826432"/>
        <c:crosses val="autoZero"/>
        <c:auto val="1"/>
        <c:lblAlgn val="ctr"/>
        <c:lblOffset val="100"/>
        <c:noMultiLvlLbl val="0"/>
      </c:catAx>
      <c:valAx>
        <c:axId val="237826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78164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2098743414474416E-2"/>
          <c:y val="0.81883682096573762"/>
          <c:w val="0.89665938145564505"/>
          <c:h val="0.17849296110713433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русский язык</c:v>
                </c:pt>
                <c:pt idx="1">
                  <c:v>математика</c:v>
                </c:pt>
                <c:pt idx="2">
                  <c:v>история</c:v>
                </c:pt>
                <c:pt idx="3">
                  <c:v>обществознание</c:v>
                </c:pt>
                <c:pt idx="4">
                  <c:v>биология</c:v>
                </c:pt>
                <c:pt idx="5">
                  <c:v>география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15.5</c:v>
                </c:pt>
                <c:pt idx="1">
                  <c:v>14</c:v>
                </c:pt>
                <c:pt idx="2">
                  <c:v>11.6</c:v>
                </c:pt>
                <c:pt idx="3">
                  <c:v>9.1</c:v>
                </c:pt>
                <c:pt idx="4">
                  <c:v>9</c:v>
                </c:pt>
                <c:pt idx="5">
                  <c:v>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русский язык</c:v>
                </c:pt>
                <c:pt idx="1">
                  <c:v>математика</c:v>
                </c:pt>
                <c:pt idx="2">
                  <c:v>история</c:v>
                </c:pt>
                <c:pt idx="3">
                  <c:v>обществознание</c:v>
                </c:pt>
                <c:pt idx="4">
                  <c:v>биология</c:v>
                </c:pt>
                <c:pt idx="5">
                  <c:v>география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39.1</c:v>
                </c:pt>
                <c:pt idx="1">
                  <c:v>39</c:v>
                </c:pt>
                <c:pt idx="2">
                  <c:v>45.6</c:v>
                </c:pt>
                <c:pt idx="3">
                  <c:v>41.6</c:v>
                </c:pt>
                <c:pt idx="4">
                  <c:v>37.4</c:v>
                </c:pt>
                <c:pt idx="5">
                  <c:v>41.1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"4"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54629629629629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333333333332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004572318603769E-2"/>
                  <c:y val="-4.8991470083570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87010825730815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30046930781474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русский язык</c:v>
                </c:pt>
                <c:pt idx="1">
                  <c:v>математика</c:v>
                </c:pt>
                <c:pt idx="2">
                  <c:v>история</c:v>
                </c:pt>
                <c:pt idx="3">
                  <c:v>обществознание</c:v>
                </c:pt>
                <c:pt idx="4">
                  <c:v>биология</c:v>
                </c:pt>
                <c:pt idx="5">
                  <c:v>география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35.200000000000003</c:v>
                </c:pt>
                <c:pt idx="1">
                  <c:v>39</c:v>
                </c:pt>
                <c:pt idx="2">
                  <c:v>30.7</c:v>
                </c:pt>
                <c:pt idx="3">
                  <c:v>38.5</c:v>
                </c:pt>
                <c:pt idx="4">
                  <c:v>44.3</c:v>
                </c:pt>
                <c:pt idx="5">
                  <c:v>40.5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85185185185185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2037037037037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923E-2"/>
                  <c:y val="-3.9682539682539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8333333333333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805E-2"/>
                  <c:y val="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русский язык</c:v>
                </c:pt>
                <c:pt idx="1">
                  <c:v>математика</c:v>
                </c:pt>
                <c:pt idx="2">
                  <c:v>история</c:v>
                </c:pt>
                <c:pt idx="3">
                  <c:v>обществознание</c:v>
                </c:pt>
                <c:pt idx="4">
                  <c:v>биология</c:v>
                </c:pt>
                <c:pt idx="5">
                  <c:v>география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10.199999999999999</c:v>
                </c:pt>
                <c:pt idx="1">
                  <c:v>7.9</c:v>
                </c:pt>
                <c:pt idx="2">
                  <c:v>12.2</c:v>
                </c:pt>
                <c:pt idx="3">
                  <c:v>10.8</c:v>
                </c:pt>
                <c:pt idx="4">
                  <c:v>9.3000000000000007</c:v>
                </c:pt>
                <c:pt idx="5">
                  <c:v>12.2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0532480"/>
        <c:axId val="240542464"/>
        <c:axId val="0"/>
      </c:bar3DChart>
      <c:catAx>
        <c:axId val="240532480"/>
        <c:scaling>
          <c:orientation val="minMax"/>
        </c:scaling>
        <c:delete val="0"/>
        <c:axPos val="b"/>
        <c:majorTickMark val="out"/>
        <c:minorTickMark val="none"/>
        <c:tickLblPos val="nextTo"/>
        <c:crossAx val="240542464"/>
        <c:crosses val="autoZero"/>
        <c:auto val="1"/>
        <c:lblAlgn val="ctr"/>
        <c:lblOffset val="100"/>
        <c:noMultiLvlLbl val="0"/>
      </c:catAx>
      <c:valAx>
        <c:axId val="2405424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05324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19.399999999999999</c:v>
                </c:pt>
                <c:pt idx="1">
                  <c:v>44.3</c:v>
                </c:pt>
                <c:pt idx="2">
                  <c:v>30.9</c:v>
                </c:pt>
                <c:pt idx="3">
                  <c:v>5.4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12.1</c:v>
                </c:pt>
                <c:pt idx="1">
                  <c:v>48.3</c:v>
                </c:pt>
                <c:pt idx="2">
                  <c:v>33.9</c:v>
                </c:pt>
                <c:pt idx="3">
                  <c:v>5.7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Володарский район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17.8</c:v>
                </c:pt>
                <c:pt idx="1">
                  <c:v>52.3</c:v>
                </c:pt>
                <c:pt idx="2">
                  <c:v>24.6</c:v>
                </c:pt>
                <c:pt idx="3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242688"/>
        <c:axId val="240244224"/>
      </c:barChart>
      <c:catAx>
        <c:axId val="240242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0244224"/>
        <c:crosses val="autoZero"/>
        <c:auto val="1"/>
        <c:lblAlgn val="ctr"/>
        <c:lblOffset val="100"/>
        <c:noMultiLvlLbl val="0"/>
      </c:catAx>
      <c:valAx>
        <c:axId val="2402442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02426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2098743414474416E-2"/>
          <c:y val="0.81883682096573762"/>
          <c:w val="0.89665938145564505"/>
          <c:h val="0.17849296110713433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8.8000000000000007</c:v>
                </c:pt>
                <c:pt idx="1">
                  <c:v>40.4</c:v>
                </c:pt>
                <c:pt idx="2">
                  <c:v>35.200000000000003</c:v>
                </c:pt>
                <c:pt idx="3">
                  <c:v>15.6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6.6</c:v>
                </c:pt>
                <c:pt idx="1">
                  <c:v>41.1</c:v>
                </c:pt>
                <c:pt idx="2">
                  <c:v>36</c:v>
                </c:pt>
                <c:pt idx="3">
                  <c:v>16.3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Володарский район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14.8</c:v>
                </c:pt>
                <c:pt idx="1">
                  <c:v>33.4</c:v>
                </c:pt>
                <c:pt idx="2">
                  <c:v>37.700000000000003</c:v>
                </c:pt>
                <c:pt idx="3">
                  <c:v>14.2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017280"/>
        <c:axId val="162018816"/>
      </c:barChart>
      <c:catAx>
        <c:axId val="162017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2018816"/>
        <c:crosses val="autoZero"/>
        <c:auto val="1"/>
        <c:lblAlgn val="ctr"/>
        <c:lblOffset val="100"/>
        <c:noMultiLvlLbl val="0"/>
      </c:catAx>
      <c:valAx>
        <c:axId val="1620188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20172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2098743414474416E-2"/>
          <c:y val="0.81883682096573762"/>
          <c:w val="0.89665938145564505"/>
          <c:h val="0.17849296110713433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6.7</c:v>
                </c:pt>
                <c:pt idx="1">
                  <c:v>39.1</c:v>
                </c:pt>
                <c:pt idx="2">
                  <c:v>40.799999999999997</c:v>
                </c:pt>
                <c:pt idx="3">
                  <c:v>13.4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3.2</c:v>
                </c:pt>
                <c:pt idx="1">
                  <c:v>38.299999999999997</c:v>
                </c:pt>
                <c:pt idx="2">
                  <c:v>41.6</c:v>
                </c:pt>
                <c:pt idx="3">
                  <c:v>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Володарский район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3.8</c:v>
                </c:pt>
                <c:pt idx="1">
                  <c:v>35.200000000000003</c:v>
                </c:pt>
                <c:pt idx="2">
                  <c:v>45.9</c:v>
                </c:pt>
                <c:pt idx="3">
                  <c:v>15.1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156800"/>
        <c:axId val="128158336"/>
      </c:barChart>
      <c:catAx>
        <c:axId val="128156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158336"/>
        <c:crosses val="autoZero"/>
        <c:auto val="1"/>
        <c:lblAlgn val="ctr"/>
        <c:lblOffset val="100"/>
        <c:noMultiLvlLbl val="0"/>
      </c:catAx>
      <c:valAx>
        <c:axId val="128158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81568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2098743414474416E-2"/>
          <c:y val="0.81883682096573762"/>
          <c:w val="0.89665938145564505"/>
          <c:h val="0.17849296110713433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2.4</c:v>
                </c:pt>
                <c:pt idx="1">
                  <c:v>18.600000000000001</c:v>
                </c:pt>
                <c:pt idx="2">
                  <c:v>43.5</c:v>
                </c:pt>
                <c:pt idx="3">
                  <c:v>35.5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1.4</c:v>
                </c:pt>
                <c:pt idx="1">
                  <c:v>13.9</c:v>
                </c:pt>
                <c:pt idx="2">
                  <c:v>42.4</c:v>
                </c:pt>
                <c:pt idx="3">
                  <c:v>42.4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Володарский район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1.7</c:v>
                </c:pt>
                <c:pt idx="1">
                  <c:v>12.8</c:v>
                </c:pt>
                <c:pt idx="2">
                  <c:v>40.1</c:v>
                </c:pt>
                <c:pt idx="3">
                  <c:v>45.3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397504"/>
        <c:axId val="129399040"/>
      </c:barChart>
      <c:catAx>
        <c:axId val="129397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9399040"/>
        <c:crosses val="autoZero"/>
        <c:auto val="1"/>
        <c:lblAlgn val="ctr"/>
        <c:lblOffset val="100"/>
        <c:noMultiLvlLbl val="0"/>
      </c:catAx>
      <c:valAx>
        <c:axId val="129399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93975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6740017763939193E-2"/>
          <c:y val="0.79241612980195653"/>
          <c:w val="0.89665938145564505"/>
          <c:h val="0.17849296110713433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14.9</c:v>
                </c:pt>
                <c:pt idx="1">
                  <c:v>45.7</c:v>
                </c:pt>
                <c:pt idx="2">
                  <c:v>32.200000000000003</c:v>
                </c:pt>
                <c:pt idx="3">
                  <c:v>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7.1</c:v>
                </c:pt>
                <c:pt idx="1">
                  <c:v>47.2</c:v>
                </c:pt>
                <c:pt idx="2">
                  <c:v>35.799999999999997</c:v>
                </c:pt>
                <c:pt idx="3">
                  <c:v>9.8000000000000007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Володарский район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10.199999999999999</c:v>
                </c:pt>
                <c:pt idx="1">
                  <c:v>49.1</c:v>
                </c:pt>
                <c:pt idx="2">
                  <c:v>31.7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1245568"/>
        <c:axId val="246633984"/>
      </c:barChart>
      <c:catAx>
        <c:axId val="24124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6633984"/>
        <c:crosses val="autoZero"/>
        <c:auto val="1"/>
        <c:lblAlgn val="ctr"/>
        <c:lblOffset val="100"/>
        <c:noMultiLvlLbl val="0"/>
      </c:catAx>
      <c:valAx>
        <c:axId val="2466339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12455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2098743414474416E-2"/>
          <c:y val="0.81883682096573762"/>
          <c:w val="0.89665938145564505"/>
          <c:h val="0.17849296110713433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8.6999999999999993</c:v>
                </c:pt>
                <c:pt idx="1">
                  <c:v>38.9</c:v>
                </c:pt>
                <c:pt idx="2">
                  <c:v>43.9</c:v>
                </c:pt>
                <c:pt idx="3">
                  <c:v>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5.5</c:v>
                </c:pt>
                <c:pt idx="1">
                  <c:v>39.5</c:v>
                </c:pt>
                <c:pt idx="2">
                  <c:v>46.3</c:v>
                </c:pt>
                <c:pt idx="3">
                  <c:v>8.6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Володарский район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10.5</c:v>
                </c:pt>
                <c:pt idx="1">
                  <c:v>31.6</c:v>
                </c:pt>
                <c:pt idx="2">
                  <c:v>52.6</c:v>
                </c:pt>
                <c:pt idx="3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5877504"/>
        <c:axId val="247497856"/>
      </c:barChart>
      <c:catAx>
        <c:axId val="215877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7497856"/>
        <c:crosses val="autoZero"/>
        <c:auto val="1"/>
        <c:lblAlgn val="ctr"/>
        <c:lblOffset val="100"/>
        <c:noMultiLvlLbl val="0"/>
      </c:catAx>
      <c:valAx>
        <c:axId val="2474978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58775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2098743414474416E-2"/>
          <c:y val="0.81883682096573762"/>
          <c:w val="0.89665938145564505"/>
          <c:h val="0.17849296110713433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10.4</c:v>
                </c:pt>
                <c:pt idx="1">
                  <c:v>54.1</c:v>
                </c:pt>
                <c:pt idx="2">
                  <c:v>28.9</c:v>
                </c:pt>
                <c:pt idx="3">
                  <c:v>6.6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5.2</c:v>
                </c:pt>
                <c:pt idx="1">
                  <c:v>52.5</c:v>
                </c:pt>
                <c:pt idx="2">
                  <c:v>33.1</c:v>
                </c:pt>
                <c:pt idx="3">
                  <c:v>9.1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Володарский район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4.7</c:v>
                </c:pt>
                <c:pt idx="1">
                  <c:v>42.8</c:v>
                </c:pt>
                <c:pt idx="2">
                  <c:v>37.200000000000003</c:v>
                </c:pt>
                <c:pt idx="3">
                  <c:v>15.3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70624"/>
        <c:axId val="214188800"/>
      </c:barChart>
      <c:catAx>
        <c:axId val="21417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188800"/>
        <c:crosses val="autoZero"/>
        <c:auto val="1"/>
        <c:lblAlgn val="ctr"/>
        <c:lblOffset val="100"/>
        <c:noMultiLvlLbl val="0"/>
      </c:catAx>
      <c:valAx>
        <c:axId val="2141888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41706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2098743414474416E-2"/>
          <c:y val="0.81883682096573762"/>
          <c:w val="0.89665938145564505"/>
          <c:h val="0.17849296110713433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12.5</c:v>
                </c:pt>
                <c:pt idx="1">
                  <c:v>50.3</c:v>
                </c:pt>
                <c:pt idx="2">
                  <c:v>33.299999999999997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7.9</c:v>
                </c:pt>
                <c:pt idx="1">
                  <c:v>53.5</c:v>
                </c:pt>
                <c:pt idx="2">
                  <c:v>34.9</c:v>
                </c:pt>
                <c:pt idx="3">
                  <c:v>3.7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Володарский район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8.6</c:v>
                </c:pt>
                <c:pt idx="1">
                  <c:v>53.8</c:v>
                </c:pt>
                <c:pt idx="2">
                  <c:v>36.200000000000003</c:v>
                </c:pt>
                <c:pt idx="3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7664000"/>
        <c:axId val="392836992"/>
      </c:barChart>
      <c:catAx>
        <c:axId val="247664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2836992"/>
        <c:crosses val="autoZero"/>
        <c:auto val="1"/>
        <c:lblAlgn val="ctr"/>
        <c:lblOffset val="100"/>
        <c:noMultiLvlLbl val="0"/>
      </c:catAx>
      <c:valAx>
        <c:axId val="3928369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7664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2098743414474416E-2"/>
          <c:y val="0.81883682096573762"/>
          <c:w val="0.89665938145564505"/>
          <c:h val="0.17849296110713433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25.6</c:v>
                </c:pt>
                <c:pt idx="1">
                  <c:v>41.9</c:v>
                </c:pt>
                <c:pt idx="2">
                  <c:v>24.8</c:v>
                </c:pt>
                <c:pt idx="3">
                  <c:v>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15.1</c:v>
                </c:pt>
                <c:pt idx="1">
                  <c:v>45.3</c:v>
                </c:pt>
                <c:pt idx="2">
                  <c:v>31.3</c:v>
                </c:pt>
                <c:pt idx="3">
                  <c:v>8.3000000000000007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Володарский район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40.700000000000003</c:v>
                </c:pt>
                <c:pt idx="1">
                  <c:v>25.9</c:v>
                </c:pt>
                <c:pt idx="2">
                  <c:v>25.9</c:v>
                </c:pt>
                <c:pt idx="3">
                  <c:v>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308800"/>
        <c:axId val="155310336"/>
      </c:barChart>
      <c:catAx>
        <c:axId val="15530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5310336"/>
        <c:crosses val="autoZero"/>
        <c:auto val="1"/>
        <c:lblAlgn val="ctr"/>
        <c:lblOffset val="100"/>
        <c:noMultiLvlLbl val="0"/>
      </c:catAx>
      <c:valAx>
        <c:axId val="155310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553088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2098743414474416E-2"/>
          <c:y val="0.81883682096573762"/>
          <c:w val="0.89665938145564505"/>
          <c:h val="0.17849296110713433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русский язык</c:v>
                </c:pt>
                <c:pt idx="1">
                  <c:v>математика</c:v>
                </c:pt>
                <c:pt idx="2">
                  <c:v>история</c:v>
                </c:pt>
                <c:pt idx="3">
                  <c:v>обществознание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физика</c:v>
                </c:pt>
                <c:pt idx="7">
                  <c:v>английский язык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17.8</c:v>
                </c:pt>
                <c:pt idx="1">
                  <c:v>14.8</c:v>
                </c:pt>
                <c:pt idx="2">
                  <c:v>3.8</c:v>
                </c:pt>
                <c:pt idx="3">
                  <c:v>10.199999999999999</c:v>
                </c:pt>
                <c:pt idx="4">
                  <c:v>10.5</c:v>
                </c:pt>
                <c:pt idx="5">
                  <c:v>4.7</c:v>
                </c:pt>
                <c:pt idx="6">
                  <c:v>8.6</c:v>
                </c:pt>
                <c:pt idx="7">
                  <c:v>40.700000000000003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7"/>
              <c:layout>
                <c:manualLayout>
                  <c:x val="1.5470992437364713E-2"/>
                  <c:y val="-2.7847788083449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русский язык</c:v>
                </c:pt>
                <c:pt idx="1">
                  <c:v>математика</c:v>
                </c:pt>
                <c:pt idx="2">
                  <c:v>история</c:v>
                </c:pt>
                <c:pt idx="3">
                  <c:v>обществознание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физика</c:v>
                </c:pt>
                <c:pt idx="7">
                  <c:v>английский язык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52.3</c:v>
                </c:pt>
                <c:pt idx="1">
                  <c:v>33.4</c:v>
                </c:pt>
                <c:pt idx="2">
                  <c:v>35.200000000000003</c:v>
                </c:pt>
                <c:pt idx="3">
                  <c:v>49.1</c:v>
                </c:pt>
                <c:pt idx="4">
                  <c:v>31.6</c:v>
                </c:pt>
                <c:pt idx="5">
                  <c:v>42.8</c:v>
                </c:pt>
                <c:pt idx="6">
                  <c:v>53.8</c:v>
                </c:pt>
                <c:pt idx="7">
                  <c:v>25.9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"4"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31481481481481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333333333333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574074074074073E-2"/>
                  <c:y val="1.818762058288570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7018091681101185E-2"/>
                  <c:y val="4.6412980139081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8565190924837768E-2"/>
                  <c:y val="6.9619470208622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9394885630992955E-2"/>
                  <c:y val="-2.32064900695408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русский язык</c:v>
                </c:pt>
                <c:pt idx="1">
                  <c:v>математика</c:v>
                </c:pt>
                <c:pt idx="2">
                  <c:v>история</c:v>
                </c:pt>
                <c:pt idx="3">
                  <c:v>обществознание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физика</c:v>
                </c:pt>
                <c:pt idx="7">
                  <c:v>английский язык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24.6</c:v>
                </c:pt>
                <c:pt idx="1">
                  <c:v>37.700000000000003</c:v>
                </c:pt>
                <c:pt idx="2">
                  <c:v>45.9</c:v>
                </c:pt>
                <c:pt idx="3">
                  <c:v>31.7</c:v>
                </c:pt>
                <c:pt idx="4">
                  <c:v>52.6</c:v>
                </c:pt>
                <c:pt idx="5">
                  <c:v>37.200000000000003</c:v>
                </c:pt>
                <c:pt idx="6">
                  <c:v>36.200000000000003</c:v>
                </c:pt>
                <c:pt idx="7">
                  <c:v>25.9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85185185185185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2037037037037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923E-2"/>
                  <c:y val="-3.9682539682539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2037037037037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28662420382165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923893193628242E-2"/>
                  <c:y val="-2.32064900695408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587976662153025E-2"/>
                  <c:y val="3.15208825847123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39238931936283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русский язык</c:v>
                </c:pt>
                <c:pt idx="1">
                  <c:v>математика</c:v>
                </c:pt>
                <c:pt idx="2">
                  <c:v>история</c:v>
                </c:pt>
                <c:pt idx="3">
                  <c:v>обществознание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физика</c:v>
                </c:pt>
                <c:pt idx="7">
                  <c:v>английский язык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5.3</c:v>
                </c:pt>
                <c:pt idx="1">
                  <c:v>14.2</c:v>
                </c:pt>
                <c:pt idx="2">
                  <c:v>15.1</c:v>
                </c:pt>
                <c:pt idx="3">
                  <c:v>9</c:v>
                </c:pt>
                <c:pt idx="4">
                  <c:v>5.3</c:v>
                </c:pt>
                <c:pt idx="5">
                  <c:v>15.3</c:v>
                </c:pt>
                <c:pt idx="6">
                  <c:v>1.4</c:v>
                </c:pt>
                <c:pt idx="7">
                  <c:v>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0656768"/>
        <c:axId val="240658304"/>
        <c:axId val="0"/>
      </c:bar3DChart>
      <c:catAx>
        <c:axId val="240656768"/>
        <c:scaling>
          <c:orientation val="minMax"/>
        </c:scaling>
        <c:delete val="0"/>
        <c:axPos val="b"/>
        <c:majorTickMark val="out"/>
        <c:minorTickMark val="none"/>
        <c:tickLblPos val="nextTo"/>
        <c:crossAx val="240658304"/>
        <c:crosses val="autoZero"/>
        <c:auto val="1"/>
        <c:lblAlgn val="ctr"/>
        <c:lblOffset val="100"/>
        <c:noMultiLvlLbl val="0"/>
      </c:catAx>
      <c:valAx>
        <c:axId val="240658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06567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география 10 класс</c:v>
                </c:pt>
                <c:pt idx="1">
                  <c:v>география 11 класс</c:v>
                </c:pt>
                <c:pt idx="2">
                  <c:v>английский язык</c:v>
                </c:pt>
                <c:pt idx="3">
                  <c:v>биология</c:v>
                </c:pt>
                <c:pt idx="4">
                  <c:v>физика</c:v>
                </c:pt>
                <c:pt idx="5">
                  <c:v>история</c:v>
                </c:pt>
                <c:pt idx="6">
                  <c:v>химия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7.6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7"/>
              <c:layout>
                <c:manualLayout>
                  <c:x val="1.5470992437364713E-2"/>
                  <c:y val="-2.7847788083449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география 10 класс</c:v>
                </c:pt>
                <c:pt idx="1">
                  <c:v>география 11 класс</c:v>
                </c:pt>
                <c:pt idx="2">
                  <c:v>английский язык</c:v>
                </c:pt>
                <c:pt idx="3">
                  <c:v>биология</c:v>
                </c:pt>
                <c:pt idx="4">
                  <c:v>физика</c:v>
                </c:pt>
                <c:pt idx="5">
                  <c:v>история</c:v>
                </c:pt>
                <c:pt idx="6">
                  <c:v>химия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50.7</c:v>
                </c:pt>
                <c:pt idx="1">
                  <c:v>72.7</c:v>
                </c:pt>
                <c:pt idx="2">
                  <c:v>0</c:v>
                </c:pt>
                <c:pt idx="3">
                  <c:v>20.3</c:v>
                </c:pt>
                <c:pt idx="4">
                  <c:v>56.1</c:v>
                </c:pt>
                <c:pt idx="5">
                  <c:v>4</c:v>
                </c:pt>
                <c:pt idx="6">
                  <c:v>20.9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"4"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31481481481481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333333333333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574074074074073E-2"/>
                  <c:y val="1.818762058288570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7018091681101185E-2"/>
                  <c:y val="4.6412980139081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8565190924837768E-2"/>
                  <c:y val="6.9619470208622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9394885630992955E-2"/>
                  <c:y val="-2.32064900695408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география 10 класс</c:v>
                </c:pt>
                <c:pt idx="1">
                  <c:v>география 11 класс</c:v>
                </c:pt>
                <c:pt idx="2">
                  <c:v>английский язык</c:v>
                </c:pt>
                <c:pt idx="3">
                  <c:v>биология</c:v>
                </c:pt>
                <c:pt idx="4">
                  <c:v>физика</c:v>
                </c:pt>
                <c:pt idx="5">
                  <c:v>история</c:v>
                </c:pt>
                <c:pt idx="6">
                  <c:v>химия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40</c:v>
                </c:pt>
                <c:pt idx="1">
                  <c:v>22.7</c:v>
                </c:pt>
                <c:pt idx="2">
                  <c:v>41.7</c:v>
                </c:pt>
                <c:pt idx="3">
                  <c:v>58.1</c:v>
                </c:pt>
                <c:pt idx="4">
                  <c:v>31.8</c:v>
                </c:pt>
                <c:pt idx="5">
                  <c:v>72</c:v>
                </c:pt>
                <c:pt idx="6">
                  <c:v>48.8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85185185185185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2037037037037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923E-2"/>
                  <c:y val="-3.9682539682539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2037037037037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28662420382165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923893193628242E-2"/>
                  <c:y val="-2.32064900695408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587976662153025E-2"/>
                  <c:y val="3.15208825847123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39238931936283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география 10 класс</c:v>
                </c:pt>
                <c:pt idx="1">
                  <c:v>география 11 класс</c:v>
                </c:pt>
                <c:pt idx="2">
                  <c:v>английский язык</c:v>
                </c:pt>
                <c:pt idx="3">
                  <c:v>биология</c:v>
                </c:pt>
                <c:pt idx="4">
                  <c:v>физика</c:v>
                </c:pt>
                <c:pt idx="5">
                  <c:v>история</c:v>
                </c:pt>
                <c:pt idx="6">
                  <c:v>химия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5.3</c:v>
                </c:pt>
                <c:pt idx="1">
                  <c:v>4.5</c:v>
                </c:pt>
                <c:pt idx="2">
                  <c:v>58.3</c:v>
                </c:pt>
                <c:pt idx="3">
                  <c:v>21.6</c:v>
                </c:pt>
                <c:pt idx="4">
                  <c:v>4.5</c:v>
                </c:pt>
                <c:pt idx="5">
                  <c:v>24</c:v>
                </c:pt>
                <c:pt idx="6">
                  <c:v>30.2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5876352"/>
        <c:axId val="247660928"/>
        <c:axId val="0"/>
      </c:bar3DChart>
      <c:catAx>
        <c:axId val="215876352"/>
        <c:scaling>
          <c:orientation val="minMax"/>
        </c:scaling>
        <c:delete val="0"/>
        <c:axPos val="b"/>
        <c:majorTickMark val="out"/>
        <c:minorTickMark val="none"/>
        <c:tickLblPos val="nextTo"/>
        <c:crossAx val="247660928"/>
        <c:crosses val="autoZero"/>
        <c:auto val="1"/>
        <c:lblAlgn val="ctr"/>
        <c:lblOffset val="100"/>
        <c:noMultiLvlLbl val="0"/>
      </c:catAx>
      <c:valAx>
        <c:axId val="2476609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58763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0.94</c:v>
                </c:pt>
                <c:pt idx="1">
                  <c:v>20.2</c:v>
                </c:pt>
                <c:pt idx="2">
                  <c:v>55.6</c:v>
                </c:pt>
                <c:pt idx="3">
                  <c:v>23.3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0.32</c:v>
                </c:pt>
                <c:pt idx="1">
                  <c:v>13.3</c:v>
                </c:pt>
                <c:pt idx="2">
                  <c:v>56.7</c:v>
                </c:pt>
                <c:pt idx="3">
                  <c:v>29.6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Володарский район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0.89</c:v>
                </c:pt>
                <c:pt idx="1">
                  <c:v>10.7</c:v>
                </c:pt>
                <c:pt idx="2">
                  <c:v>46.3</c:v>
                </c:pt>
                <c:pt idx="3">
                  <c:v>42.1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314816"/>
        <c:axId val="129316352"/>
      </c:barChart>
      <c:catAx>
        <c:axId val="129314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9316352"/>
        <c:crosses val="autoZero"/>
        <c:auto val="1"/>
        <c:lblAlgn val="ctr"/>
        <c:lblOffset val="100"/>
        <c:noMultiLvlLbl val="0"/>
      </c:catAx>
      <c:valAx>
        <c:axId val="129316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93148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6740017763939193E-2"/>
          <c:y val="0.79241612980195653"/>
          <c:w val="0.89665938145564505"/>
          <c:h val="0.17849296110713433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русский язык</c:v>
                </c:pt>
                <c:pt idx="1">
                  <c:v>математика</c:v>
                </c:pt>
                <c:pt idx="2">
                  <c:v>окружающий мир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5.3</c:v>
                </c:pt>
                <c:pt idx="1">
                  <c:v>1.7</c:v>
                </c:pt>
                <c:pt idx="2">
                  <c:v>0.89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русский язык</c:v>
                </c:pt>
                <c:pt idx="1">
                  <c:v>математика</c:v>
                </c:pt>
                <c:pt idx="2">
                  <c:v>окружающий мир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23.6</c:v>
                </c:pt>
                <c:pt idx="1">
                  <c:v>12.8</c:v>
                </c:pt>
                <c:pt idx="2">
                  <c:v>10.7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"4"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русский язык</c:v>
                </c:pt>
                <c:pt idx="1">
                  <c:v>математика</c:v>
                </c:pt>
                <c:pt idx="2">
                  <c:v>окружающий мир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46.2</c:v>
                </c:pt>
                <c:pt idx="1">
                  <c:v>40.1</c:v>
                </c:pt>
                <c:pt idx="2">
                  <c:v>46.3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85185185185185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2037037037037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923E-2"/>
                  <c:y val="-3.9682539682539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русский язык</c:v>
                </c:pt>
                <c:pt idx="1">
                  <c:v>математика</c:v>
                </c:pt>
                <c:pt idx="2">
                  <c:v>окружающий мир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24.9</c:v>
                </c:pt>
                <c:pt idx="1">
                  <c:v>45.3</c:v>
                </c:pt>
                <c:pt idx="2">
                  <c:v>42.1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259712"/>
        <c:axId val="122269696"/>
        <c:axId val="0"/>
      </c:bar3DChart>
      <c:catAx>
        <c:axId val="122259712"/>
        <c:scaling>
          <c:orientation val="minMax"/>
        </c:scaling>
        <c:delete val="0"/>
        <c:axPos val="b"/>
        <c:majorTickMark val="out"/>
        <c:minorTickMark val="none"/>
        <c:tickLblPos val="nextTo"/>
        <c:crossAx val="122269696"/>
        <c:crosses val="autoZero"/>
        <c:auto val="1"/>
        <c:lblAlgn val="ctr"/>
        <c:lblOffset val="100"/>
        <c:noMultiLvlLbl val="0"/>
      </c:catAx>
      <c:valAx>
        <c:axId val="1222696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22597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13.5</c:v>
                </c:pt>
                <c:pt idx="1">
                  <c:v>36.6</c:v>
                </c:pt>
                <c:pt idx="2">
                  <c:v>35.200000000000003</c:v>
                </c:pt>
                <c:pt idx="3">
                  <c:v>14.7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10.9</c:v>
                </c:pt>
                <c:pt idx="1">
                  <c:v>35.200000000000003</c:v>
                </c:pt>
                <c:pt idx="2">
                  <c:v>37.5</c:v>
                </c:pt>
                <c:pt idx="3">
                  <c:v>16.3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Володарский район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12.2</c:v>
                </c:pt>
                <c:pt idx="1">
                  <c:v>34.6</c:v>
                </c:pt>
                <c:pt idx="2">
                  <c:v>34.6</c:v>
                </c:pt>
                <c:pt idx="3">
                  <c:v>18.600000000000001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247680"/>
        <c:axId val="130257664"/>
      </c:barChart>
      <c:catAx>
        <c:axId val="13024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0257664"/>
        <c:crosses val="autoZero"/>
        <c:auto val="1"/>
        <c:lblAlgn val="ctr"/>
        <c:lblOffset val="100"/>
        <c:noMultiLvlLbl val="0"/>
      </c:catAx>
      <c:valAx>
        <c:axId val="1302576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02476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6740017763939193E-2"/>
          <c:y val="0.79241612980195653"/>
          <c:w val="0.89665938145564505"/>
          <c:h val="0.17849296110713433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11.6</c:v>
                </c:pt>
                <c:pt idx="1">
                  <c:v>34.200000000000003</c:v>
                </c:pt>
                <c:pt idx="2">
                  <c:v>33.6</c:v>
                </c:pt>
                <c:pt idx="3">
                  <c:v>20.6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8.6999999999999993</c:v>
                </c:pt>
                <c:pt idx="1">
                  <c:v>31</c:v>
                </c:pt>
                <c:pt idx="2">
                  <c:v>35.299999999999997</c:v>
                </c:pt>
                <c:pt idx="3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Володарский район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10.9</c:v>
                </c:pt>
                <c:pt idx="1">
                  <c:v>33.9</c:v>
                </c:pt>
                <c:pt idx="2">
                  <c:v>26.9</c:v>
                </c:pt>
                <c:pt idx="3">
                  <c:v>28.3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439744"/>
        <c:axId val="123574528"/>
      </c:barChart>
      <c:catAx>
        <c:axId val="123439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3574528"/>
        <c:crosses val="autoZero"/>
        <c:auto val="1"/>
        <c:lblAlgn val="ctr"/>
        <c:lblOffset val="100"/>
        <c:noMultiLvlLbl val="0"/>
      </c:catAx>
      <c:valAx>
        <c:axId val="1235745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34397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6739956244177991E-2"/>
          <c:y val="0.8100299019172732"/>
          <c:w val="0.89665938145564505"/>
          <c:h val="0.17849296110713433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7.9</c:v>
                </c:pt>
                <c:pt idx="1">
                  <c:v>39.1</c:v>
                </c:pt>
                <c:pt idx="2">
                  <c:v>37.299999999999997</c:v>
                </c:pt>
                <c:pt idx="3">
                  <c:v>15.7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7.4</c:v>
                </c:pt>
                <c:pt idx="1">
                  <c:v>41.5</c:v>
                </c:pt>
                <c:pt idx="2">
                  <c:v>35.9</c:v>
                </c:pt>
                <c:pt idx="3">
                  <c:v>15.2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Володарский район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6.9</c:v>
                </c:pt>
                <c:pt idx="1">
                  <c:v>51.7</c:v>
                </c:pt>
                <c:pt idx="2">
                  <c:v>31.8</c:v>
                </c:pt>
                <c:pt idx="3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140352"/>
        <c:axId val="230765312"/>
      </c:barChart>
      <c:catAx>
        <c:axId val="23114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0765312"/>
        <c:crosses val="autoZero"/>
        <c:auto val="1"/>
        <c:lblAlgn val="ctr"/>
        <c:lblOffset val="100"/>
        <c:noMultiLvlLbl val="0"/>
      </c:catAx>
      <c:valAx>
        <c:axId val="2307653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11403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6739975320202515E-2"/>
          <c:y val="0.8100299019172732"/>
          <c:w val="0.89665938145564505"/>
          <c:h val="0.17849296110713433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2.9</c:v>
                </c:pt>
                <c:pt idx="1">
                  <c:v>36.299999999999997</c:v>
                </c:pt>
                <c:pt idx="2">
                  <c:v>47</c:v>
                </c:pt>
                <c:pt idx="3">
                  <c:v>13.8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1.9</c:v>
                </c:pt>
                <c:pt idx="1">
                  <c:v>34</c:v>
                </c:pt>
                <c:pt idx="2">
                  <c:v>49.5</c:v>
                </c:pt>
                <c:pt idx="3">
                  <c:v>14.5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Володарский район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1.1000000000000001</c:v>
                </c:pt>
                <c:pt idx="1">
                  <c:v>38.6</c:v>
                </c:pt>
                <c:pt idx="2">
                  <c:v>51.3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463744"/>
        <c:axId val="232469632"/>
      </c:barChart>
      <c:catAx>
        <c:axId val="232463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469632"/>
        <c:crosses val="autoZero"/>
        <c:auto val="1"/>
        <c:lblAlgn val="ctr"/>
        <c:lblOffset val="100"/>
        <c:noMultiLvlLbl val="0"/>
      </c:catAx>
      <c:valAx>
        <c:axId val="2324696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24637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2098743414474416E-2"/>
          <c:y val="0.81883682096573762"/>
          <c:w val="0.89665938145564505"/>
          <c:h val="0.17849296110713433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математика</c:v>
                </c:pt>
                <c:pt idx="2">
                  <c:v>история</c:v>
                </c:pt>
                <c:pt idx="3">
                  <c:v>биология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12.2</c:v>
                </c:pt>
                <c:pt idx="1">
                  <c:v>10.9</c:v>
                </c:pt>
                <c:pt idx="2">
                  <c:v>6.9</c:v>
                </c:pt>
                <c:pt idx="3">
                  <c:v>1.1000000000000001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математика</c:v>
                </c:pt>
                <c:pt idx="2">
                  <c:v>история</c:v>
                </c:pt>
                <c:pt idx="3">
                  <c:v>биология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34.6</c:v>
                </c:pt>
                <c:pt idx="1">
                  <c:v>33.9</c:v>
                </c:pt>
                <c:pt idx="2">
                  <c:v>51.7</c:v>
                </c:pt>
                <c:pt idx="3">
                  <c:v>38.6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"4"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31481481481481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333333333333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574074074074073E-2"/>
                  <c:y val="1.818762058288570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математика</c:v>
                </c:pt>
                <c:pt idx="2">
                  <c:v>история</c:v>
                </c:pt>
                <c:pt idx="3">
                  <c:v>биология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34.6</c:v>
                </c:pt>
                <c:pt idx="1">
                  <c:v>26.9</c:v>
                </c:pt>
                <c:pt idx="2">
                  <c:v>31.8</c:v>
                </c:pt>
                <c:pt idx="3">
                  <c:v>51.3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85185185185185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2037037037037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923E-2"/>
                  <c:y val="-3.9682539682539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2037037037037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математика</c:v>
                </c:pt>
                <c:pt idx="2">
                  <c:v>история</c:v>
                </c:pt>
                <c:pt idx="3">
                  <c:v>биология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18.600000000000001</c:v>
                </c:pt>
                <c:pt idx="1">
                  <c:v>28.3</c:v>
                </c:pt>
                <c:pt idx="2">
                  <c:v>9.6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0685312"/>
        <c:axId val="230716160"/>
        <c:axId val="0"/>
      </c:bar3DChart>
      <c:catAx>
        <c:axId val="230685312"/>
        <c:scaling>
          <c:orientation val="minMax"/>
        </c:scaling>
        <c:delete val="0"/>
        <c:axPos val="b"/>
        <c:majorTickMark val="out"/>
        <c:minorTickMark val="none"/>
        <c:tickLblPos val="nextTo"/>
        <c:crossAx val="230716160"/>
        <c:crosses val="autoZero"/>
        <c:auto val="1"/>
        <c:lblAlgn val="ctr"/>
        <c:lblOffset val="100"/>
        <c:noMultiLvlLbl val="0"/>
      </c:catAx>
      <c:valAx>
        <c:axId val="2307161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06853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/>
              </a:rPr>
              <a:t>Результаты </a:t>
            </a:r>
            <a:br>
              <a:rPr lang="ru-RU" sz="2800" b="1" dirty="0" smtClean="0">
                <a:solidFill>
                  <a:srgbClr val="002060"/>
                </a:solidFill>
                <a:effectLst/>
              </a:rPr>
            </a:br>
            <a:r>
              <a:rPr lang="ru-RU" sz="2800" b="1" dirty="0" smtClean="0">
                <a:solidFill>
                  <a:srgbClr val="002060"/>
                </a:solidFill>
                <a:effectLst/>
              </a:rPr>
              <a:t>Всероссийских </a:t>
            </a:r>
            <a:r>
              <a:rPr lang="ru-RU" sz="2800" b="1" dirty="0">
                <a:solidFill>
                  <a:srgbClr val="002060"/>
                </a:solidFill>
                <a:effectLst/>
              </a:rPr>
              <a:t>проверочных работ </a:t>
            </a:r>
            <a:r>
              <a:rPr lang="ru-RU" sz="2800" dirty="0">
                <a:solidFill>
                  <a:srgbClr val="002060"/>
                </a:solidFill>
                <a:effectLst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</a:rPr>
            </a:br>
            <a:r>
              <a:rPr lang="ru-RU" sz="2800" b="1" dirty="0" smtClean="0">
                <a:solidFill>
                  <a:srgbClr val="002060"/>
                </a:solidFill>
                <a:effectLst/>
              </a:rPr>
              <a:t>2019 год</a:t>
            </a:r>
            <a:endParaRPr lang="ru-RU" sz="280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04664"/>
            <a:ext cx="6400800" cy="91095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</a:rPr>
              <a:t>Управление образования администрации Володарского муниципального района Нижегородской области</a:t>
            </a:r>
          </a:p>
          <a:p>
            <a:pPr algn="ctr"/>
            <a:r>
              <a:rPr lang="ru-RU" sz="1800" b="1" dirty="0" smtClean="0">
                <a:solidFill>
                  <a:srgbClr val="002060"/>
                </a:solidFill>
              </a:rPr>
              <a:t>Информационно-диагностический кабинет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041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выполнения проверочных работ </a:t>
            </a: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по </a:t>
            </a:r>
            <a:r>
              <a:rPr lang="ru-RU" sz="2400" b="1" dirty="0">
                <a:effectLst/>
              </a:rPr>
              <a:t>русскому </a:t>
            </a:r>
            <a:r>
              <a:rPr lang="ru-RU" sz="2400" b="1" dirty="0" smtClean="0">
                <a:effectLst/>
              </a:rPr>
              <a:t>языку в 5-х классах</a:t>
            </a:r>
            <a:endParaRPr lang="ru-RU" sz="24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936832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Соответствие отметок за выполнение ВПР журнальной успеваемости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733608491"/>
              </p:ext>
            </p:extLst>
          </p:nvPr>
        </p:nvGraphicFramePr>
        <p:xfrm>
          <a:off x="395536" y="1124744"/>
          <a:ext cx="7920880" cy="2812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57" y="4275386"/>
            <a:ext cx="6702425" cy="24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883232"/>
              </p:ext>
            </p:extLst>
          </p:nvPr>
        </p:nvGraphicFramePr>
        <p:xfrm>
          <a:off x="4860032" y="4602570"/>
          <a:ext cx="4043680" cy="87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7740"/>
                <a:gridCol w="902970"/>
                <a:gridCol w="902970"/>
              </a:tblGrid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уч.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Понизили ( Отм.&lt;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Подтвердили(Отм.=Отм.по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260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Повысили (Отм.&gt;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Всего*: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436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295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b="1" dirty="0">
                <a:effectLst/>
              </a:rPr>
              <a:t>Результаты выполнения </a:t>
            </a:r>
            <a:r>
              <a:rPr lang="ru-RU" sz="1600" b="1" dirty="0" smtClean="0">
                <a:effectLst/>
              </a:rPr>
              <a:t>ВПР учащимися </a:t>
            </a:r>
            <a:r>
              <a:rPr lang="ru-RU" sz="1600" b="1" dirty="0">
                <a:effectLst/>
              </a:rPr>
              <a:t>школ Володарского муниципального района </a:t>
            </a:r>
            <a:r>
              <a:rPr lang="ru-RU" sz="1600" b="1" dirty="0" smtClean="0">
                <a:effectLst/>
              </a:rPr>
              <a:t> в </a:t>
            </a:r>
            <a:r>
              <a:rPr lang="ru-RU" sz="1600" b="1" dirty="0">
                <a:effectLst/>
              </a:rPr>
              <a:t>сравнении </a:t>
            </a:r>
            <a:r>
              <a:rPr lang="ru-RU" sz="1600" b="1" dirty="0" smtClean="0">
                <a:effectLst/>
              </a:rPr>
              <a:t> с  показателями  </a:t>
            </a:r>
            <a:r>
              <a:rPr lang="ru-RU" sz="1600" b="1" dirty="0">
                <a:effectLst/>
              </a:rPr>
              <a:t>по России и Нижегородской области (</a:t>
            </a:r>
            <a:r>
              <a:rPr lang="ru-RU" sz="1600" b="1" dirty="0" smtClean="0">
                <a:effectLst/>
              </a:rPr>
              <a:t>2019   </a:t>
            </a:r>
            <a:r>
              <a:rPr lang="ru-RU" sz="1600" b="1" dirty="0">
                <a:effectLst/>
              </a:rPr>
              <a:t>год</a:t>
            </a:r>
            <a:r>
              <a:rPr lang="ru-RU" sz="1600" b="1" dirty="0" smtClean="0">
                <a:effectLst/>
              </a:rPr>
              <a:t>)</a:t>
            </a:r>
            <a:r>
              <a:rPr lang="ru-RU" sz="1600" b="1" dirty="0">
                <a:effectLst/>
              </a:rPr>
              <a:t> 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600" b="1" dirty="0" smtClean="0">
                <a:effectLst/>
              </a:rPr>
              <a:t>Русский  язык  5 класс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285952"/>
              </p:ext>
            </p:extLst>
          </p:nvPr>
        </p:nvGraphicFramePr>
        <p:xfrm>
          <a:off x="323528" y="1412780"/>
          <a:ext cx="8640958" cy="50405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/>
                <a:gridCol w="861547"/>
                <a:gridCol w="703512"/>
                <a:gridCol w="703512"/>
                <a:gridCol w="703512"/>
                <a:gridCol w="702943"/>
                <a:gridCol w="886940"/>
                <a:gridCol w="867570"/>
                <a:gridCol w="938207"/>
                <a:gridCol w="761047"/>
              </a:tblGrid>
              <a:tr h="2417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уч-ся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 (кол-во уч-ся)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Качество знаний 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Степень </a:t>
                      </a:r>
                      <a:r>
                        <a:rPr lang="ru-RU" sz="1200" b="1" dirty="0" smtClean="0">
                          <a:effectLst/>
                        </a:rPr>
                        <a:t>обучен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ности</a:t>
                      </a: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Успевае</a:t>
                      </a: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мость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Средняя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</a:tr>
              <a:tr h="483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Российская Федерация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1408499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Нижегородская область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28719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Володарский район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МАОУ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сш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№7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ош №11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МАОУ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«Гимназия №1»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385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выполнения проверочных работ </a:t>
            </a: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по математике в 5-х классах</a:t>
            </a:r>
            <a:endParaRPr lang="ru-RU" sz="24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936832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Соответствие отметок за выполнение ВПР журнальной успеваемости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35565401"/>
              </p:ext>
            </p:extLst>
          </p:nvPr>
        </p:nvGraphicFramePr>
        <p:xfrm>
          <a:off x="692734" y="1052736"/>
          <a:ext cx="7488832" cy="288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75386"/>
            <a:ext cx="6702425" cy="24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667823"/>
              </p:ext>
            </p:extLst>
          </p:nvPr>
        </p:nvGraphicFramePr>
        <p:xfrm>
          <a:off x="5220071" y="4365104"/>
          <a:ext cx="3827721" cy="87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1709"/>
                <a:gridCol w="918819"/>
                <a:gridCol w="647193"/>
              </a:tblGrid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уч.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Понизили ( Отм.&lt;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Подтвердили(Отм.=Отм.по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Повысили (Отм.&gt;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Всего*: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357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469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b="1" dirty="0">
                <a:effectLst/>
              </a:rPr>
              <a:t>Результаты выполнения </a:t>
            </a:r>
            <a:r>
              <a:rPr lang="ru-RU" sz="1600" b="1" dirty="0" smtClean="0">
                <a:effectLst/>
              </a:rPr>
              <a:t>ВПР учащимися </a:t>
            </a:r>
            <a:r>
              <a:rPr lang="ru-RU" sz="1600" b="1" dirty="0">
                <a:effectLst/>
              </a:rPr>
              <a:t>школ Володарского муниципального района </a:t>
            </a:r>
            <a:r>
              <a:rPr lang="ru-RU" sz="1600" b="1" dirty="0" smtClean="0">
                <a:effectLst/>
              </a:rPr>
              <a:t/>
            </a:r>
            <a:br>
              <a:rPr lang="ru-RU" sz="1600" b="1" dirty="0" smtClean="0">
                <a:effectLst/>
              </a:rPr>
            </a:br>
            <a:r>
              <a:rPr lang="ru-RU" sz="1600" b="1" dirty="0" smtClean="0">
                <a:effectLst/>
              </a:rPr>
              <a:t>в </a:t>
            </a:r>
            <a:r>
              <a:rPr lang="ru-RU" sz="1600" b="1" dirty="0">
                <a:effectLst/>
              </a:rPr>
              <a:t>сравнении с </a:t>
            </a:r>
            <a:r>
              <a:rPr lang="ru-RU" sz="1600" b="1" dirty="0" smtClean="0">
                <a:effectLst/>
              </a:rPr>
              <a:t> показателями  по </a:t>
            </a:r>
            <a:r>
              <a:rPr lang="ru-RU" sz="1600" b="1" dirty="0">
                <a:effectLst/>
              </a:rPr>
              <a:t>России </a:t>
            </a:r>
            <a:r>
              <a:rPr lang="ru-RU" sz="1600" b="1" dirty="0" smtClean="0">
                <a:effectLst/>
              </a:rPr>
              <a:t> и </a:t>
            </a:r>
            <a:r>
              <a:rPr lang="ru-RU" sz="1600" b="1" dirty="0">
                <a:effectLst/>
              </a:rPr>
              <a:t>Нижегородской области (</a:t>
            </a:r>
            <a:r>
              <a:rPr lang="ru-RU" sz="1600" b="1" dirty="0" smtClean="0">
                <a:effectLst/>
              </a:rPr>
              <a:t>2019  </a:t>
            </a:r>
            <a:r>
              <a:rPr lang="ru-RU" sz="1600" b="1" dirty="0">
                <a:effectLst/>
              </a:rPr>
              <a:t>год</a:t>
            </a:r>
            <a:r>
              <a:rPr lang="ru-RU" sz="1600" b="1" dirty="0" smtClean="0">
                <a:effectLst/>
              </a:rPr>
              <a:t>)</a:t>
            </a:r>
            <a:r>
              <a:rPr lang="ru-RU" sz="1600" b="1" dirty="0">
                <a:effectLst/>
              </a:rPr>
              <a:t> 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600" b="1" dirty="0" smtClean="0">
                <a:effectLst/>
              </a:rPr>
              <a:t>Математика 5 класс</a:t>
            </a:r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81957"/>
              </p:ext>
            </p:extLst>
          </p:nvPr>
        </p:nvGraphicFramePr>
        <p:xfrm>
          <a:off x="323528" y="1412780"/>
          <a:ext cx="8640958" cy="51930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/>
                <a:gridCol w="861547"/>
                <a:gridCol w="703512"/>
                <a:gridCol w="703512"/>
                <a:gridCol w="703512"/>
                <a:gridCol w="702943"/>
                <a:gridCol w="886940"/>
                <a:gridCol w="867570"/>
                <a:gridCol w="938207"/>
                <a:gridCol w="761047"/>
              </a:tblGrid>
              <a:tr h="2417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уч-ся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 (кол-во уч-ся)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Качество знаний 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Степень </a:t>
                      </a:r>
                      <a:r>
                        <a:rPr lang="ru-RU" sz="1200" b="1" dirty="0" smtClean="0">
                          <a:effectLst/>
                        </a:rPr>
                        <a:t>обучен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ности</a:t>
                      </a: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Успевае</a:t>
                      </a: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мость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Средняя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</a:tr>
              <a:tr h="483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Российская Федерация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1419498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Нижегородская область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29060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Володарский район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4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8"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Н/П - при заполнении формы с результатами в данной ОО указано, </a:t>
                      </a:r>
                    </a:p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что некоторые задания не оценивались, поскольку относятся к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непройденной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теме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МАОУ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сш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№7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ош №11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МАОУ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«Гимназия №1»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8"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Н/П - при заполнении формы с результатами в данной ОО указано, </a:t>
                      </a:r>
                    </a:p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что некоторые задания не оценивались, поскольку относятся к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непройденной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теме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762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выполнения проверочных работ </a:t>
            </a: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по истории в 5-х классах</a:t>
            </a:r>
            <a:endParaRPr lang="ru-RU" sz="24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936832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Соответствие отметок за выполнение ВПР журнальной успеваемости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59035632"/>
              </p:ext>
            </p:extLst>
          </p:nvPr>
        </p:nvGraphicFramePr>
        <p:xfrm>
          <a:off x="323528" y="1052736"/>
          <a:ext cx="8064896" cy="288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41" y="4275386"/>
            <a:ext cx="6702425" cy="24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559151"/>
              </p:ext>
            </p:extLst>
          </p:nvPr>
        </p:nvGraphicFramePr>
        <p:xfrm>
          <a:off x="4860032" y="4725144"/>
          <a:ext cx="4043680" cy="87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7740"/>
                <a:gridCol w="902970"/>
                <a:gridCol w="902970"/>
              </a:tblGrid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уч.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Понизили ( Отм.&lt;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Подтвердили(Отм.=Отм.по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Повысили (Отм.&gt;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Всего*: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437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151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b="1" dirty="0">
                <a:effectLst/>
              </a:rPr>
              <a:t>Результаты выполнения </a:t>
            </a:r>
            <a:r>
              <a:rPr lang="ru-RU" sz="1600" b="1" dirty="0" smtClean="0">
                <a:effectLst/>
              </a:rPr>
              <a:t>ВПР учащимися </a:t>
            </a:r>
            <a:r>
              <a:rPr lang="ru-RU" sz="1600" b="1" dirty="0">
                <a:effectLst/>
              </a:rPr>
              <a:t>школ Володарского муниципального района </a:t>
            </a:r>
            <a:r>
              <a:rPr lang="ru-RU" sz="1600" b="1" dirty="0" smtClean="0">
                <a:effectLst/>
              </a:rPr>
              <a:t>в </a:t>
            </a:r>
            <a:r>
              <a:rPr lang="ru-RU" sz="1600" b="1" dirty="0">
                <a:effectLst/>
              </a:rPr>
              <a:t>сравнении с показателями по России и Нижегородской области (</a:t>
            </a:r>
            <a:r>
              <a:rPr lang="ru-RU" sz="1600" b="1" dirty="0" smtClean="0">
                <a:effectLst/>
              </a:rPr>
              <a:t>2019   </a:t>
            </a:r>
            <a:r>
              <a:rPr lang="ru-RU" sz="1600" b="1" dirty="0">
                <a:effectLst/>
              </a:rPr>
              <a:t>год</a:t>
            </a:r>
            <a:r>
              <a:rPr lang="ru-RU" sz="1600" b="1" dirty="0" smtClean="0">
                <a:effectLst/>
              </a:rPr>
              <a:t>)</a:t>
            </a:r>
            <a:r>
              <a:rPr lang="ru-RU" sz="1600" b="1" dirty="0">
                <a:effectLst/>
              </a:rPr>
              <a:t> 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600" b="1" dirty="0" smtClean="0">
                <a:effectLst/>
              </a:rPr>
              <a:t>История 5 класс</a:t>
            </a:r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948125"/>
              </p:ext>
            </p:extLst>
          </p:nvPr>
        </p:nvGraphicFramePr>
        <p:xfrm>
          <a:off x="323528" y="1412780"/>
          <a:ext cx="8640958" cy="50405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/>
                <a:gridCol w="861547"/>
                <a:gridCol w="703512"/>
                <a:gridCol w="703512"/>
                <a:gridCol w="703512"/>
                <a:gridCol w="702943"/>
                <a:gridCol w="886940"/>
                <a:gridCol w="867570"/>
                <a:gridCol w="938207"/>
                <a:gridCol w="761047"/>
              </a:tblGrid>
              <a:tr h="2417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уч-ся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 (кол-во уч-ся)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Качество знаний 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Степень </a:t>
                      </a:r>
                      <a:r>
                        <a:rPr lang="ru-RU" sz="1200" b="1" dirty="0" smtClean="0">
                          <a:effectLst/>
                        </a:rPr>
                        <a:t>обучен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ности</a:t>
                      </a: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Успевае</a:t>
                      </a: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мость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Средняя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</a:tr>
              <a:tr h="483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Российская Федерация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1421939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Нижегородская область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29073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Володарский район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40,9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МАОУ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сш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№7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ош №11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МАОУ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«Гимназия №1»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851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выполнения проверочных работ </a:t>
            </a: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по биологии в 5-х классах</a:t>
            </a:r>
            <a:endParaRPr lang="ru-RU" sz="24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936832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Соответствие отметок за выполнение ВПР журнальной успеваемости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67487455"/>
              </p:ext>
            </p:extLst>
          </p:nvPr>
        </p:nvGraphicFramePr>
        <p:xfrm>
          <a:off x="323528" y="1052736"/>
          <a:ext cx="8208912" cy="288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03" y="4275386"/>
            <a:ext cx="6702425" cy="24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496812"/>
              </p:ext>
            </p:extLst>
          </p:nvPr>
        </p:nvGraphicFramePr>
        <p:xfrm>
          <a:off x="4932040" y="4725144"/>
          <a:ext cx="4043680" cy="87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7740"/>
                <a:gridCol w="902970"/>
                <a:gridCol w="902970"/>
              </a:tblGrid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уч.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Понизили ( Отм.&lt;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Подтвердили(Отм.=Отм.по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Повысили (Отм.&gt;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Всего*: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435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524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b="1" dirty="0">
                <a:effectLst/>
              </a:rPr>
              <a:t>Результаты выполнения </a:t>
            </a:r>
            <a:r>
              <a:rPr lang="ru-RU" sz="1600" b="1" dirty="0" smtClean="0">
                <a:effectLst/>
              </a:rPr>
              <a:t>ВПР учащимися </a:t>
            </a:r>
            <a:r>
              <a:rPr lang="ru-RU" sz="1600" b="1" dirty="0">
                <a:effectLst/>
              </a:rPr>
              <a:t>школ Володарского муниципального района </a:t>
            </a:r>
            <a:r>
              <a:rPr lang="ru-RU" sz="1600" b="1" dirty="0" smtClean="0">
                <a:effectLst/>
              </a:rPr>
              <a:t>в </a:t>
            </a:r>
            <a:r>
              <a:rPr lang="ru-RU" sz="1600" b="1" dirty="0">
                <a:effectLst/>
              </a:rPr>
              <a:t>сравнении с показателями по России и Нижегородской области (</a:t>
            </a:r>
            <a:r>
              <a:rPr lang="ru-RU" sz="1600" b="1" dirty="0" smtClean="0">
                <a:effectLst/>
              </a:rPr>
              <a:t>2019 год)</a:t>
            </a:r>
            <a:r>
              <a:rPr lang="ru-RU" sz="1600" b="1" dirty="0">
                <a:effectLst/>
              </a:rPr>
              <a:t> 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600" b="1" dirty="0" smtClean="0">
                <a:effectLst/>
              </a:rPr>
              <a:t>Биология 5 класс</a:t>
            </a:r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510835"/>
              </p:ext>
            </p:extLst>
          </p:nvPr>
        </p:nvGraphicFramePr>
        <p:xfrm>
          <a:off x="323528" y="1412780"/>
          <a:ext cx="8640958" cy="50405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/>
                <a:gridCol w="861547"/>
                <a:gridCol w="703512"/>
                <a:gridCol w="703512"/>
                <a:gridCol w="703512"/>
                <a:gridCol w="702943"/>
                <a:gridCol w="886940"/>
                <a:gridCol w="867570"/>
                <a:gridCol w="938207"/>
                <a:gridCol w="761047"/>
              </a:tblGrid>
              <a:tr h="2417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уч-ся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 (кол-во уч-ся)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Качество знаний 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Степень </a:t>
                      </a:r>
                      <a:r>
                        <a:rPr lang="ru-RU" sz="1200" b="1" dirty="0" smtClean="0">
                          <a:effectLst/>
                        </a:rPr>
                        <a:t>обучен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ности</a:t>
                      </a: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Успевае</a:t>
                      </a: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мость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Средняя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</a:tr>
              <a:tr h="483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Российская Федерация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1411463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Нижегородская область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29018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Володарский район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МАОУ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сш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№7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ош №11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МАОУ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«Гимназия №1»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555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выполнения проверочных работ </a:t>
            </a: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в 5-х классах</a:t>
            </a:r>
            <a:endParaRPr lang="ru-RU" sz="2400" b="1" dirty="0">
              <a:effectLst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6335576"/>
              </p:ext>
            </p:extLst>
          </p:nvPr>
        </p:nvGraphicFramePr>
        <p:xfrm>
          <a:off x="395536" y="1196752"/>
          <a:ext cx="842493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3822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</a:t>
            </a:r>
            <a:r>
              <a:rPr lang="ru-RU" sz="2400" b="1" dirty="0" smtClean="0">
                <a:effectLst/>
              </a:rPr>
              <a:t> выполнения  проверочных  работ 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по  русскому языку  в 6-х  классах</a:t>
            </a:r>
            <a:endParaRPr lang="ru-RU" sz="24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936832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Соответствие отметок за выполнение ВПР журнальной успеваемости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69766208"/>
              </p:ext>
            </p:extLst>
          </p:nvPr>
        </p:nvGraphicFramePr>
        <p:xfrm>
          <a:off x="323528" y="1052736"/>
          <a:ext cx="8208912" cy="288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75386"/>
            <a:ext cx="6702425" cy="24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485368"/>
              </p:ext>
            </p:extLst>
          </p:nvPr>
        </p:nvGraphicFramePr>
        <p:xfrm>
          <a:off x="4860032" y="4725144"/>
          <a:ext cx="4043680" cy="87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7740"/>
                <a:gridCol w="902970"/>
                <a:gridCol w="902970"/>
              </a:tblGrid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уч.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Понизили ( Отм.&lt;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Подтвердили(Отм.=Отм.по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Повысили (Отм.&gt;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Всего*: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361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76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/>
          <a:lstStyle/>
          <a:p>
            <a:r>
              <a:rPr lang="ru-RU" sz="3200" dirty="0" smtClean="0">
                <a:effectLst/>
              </a:rPr>
              <a:t>Нормативно-правовое обеспечение</a:t>
            </a:r>
            <a:endParaRPr lang="ru-RU" sz="32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Приказ Федеральной </a:t>
            </a:r>
            <a:r>
              <a:rPr lang="ru-RU" dirty="0"/>
              <a:t>службы по надзору в сфере образования и науки от 29.01.2019г. №84 «О проведении Федеральной службой по надзору в сфере образования и науки мониторинга качества подготовки обучающихся общеобразовательных организаций в 2019 году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Приказ Федеральной службы по надзору в сфере образования и науки </a:t>
            </a:r>
            <a:r>
              <a:rPr lang="ru-RU" dirty="0"/>
              <a:t>от 07.02.2019г. №104 </a:t>
            </a:r>
            <a:r>
              <a:rPr lang="ru-RU" dirty="0" smtClean="0"/>
              <a:t>«О </a:t>
            </a:r>
            <a:r>
              <a:rPr lang="ru-RU" dirty="0"/>
              <a:t>внесении изменений в график проведения Федеральной службой по надзору в сфере образования и науки мониторинга качества подготовки обучающихся общеобразовательных организаций в форме национальных исследований качества образования и всероссийских проверочных работ в 2019 году, утвержденный приказом Федеральной службы по надзору в сфере образования и науки от 29.01.2019г. №84 «О проведении Федеральной службой по надзору в сфере образования и науки мониторинга качества подготовки обучающихся общеобразовательных организаций в 2019 году</a:t>
            </a:r>
            <a:r>
              <a:rPr lang="ru-RU" dirty="0" smtClean="0"/>
              <a:t>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Приказ Управления образования администрации Володарского муниципального района Нижегородской области от 25.03.2019г №119 </a:t>
            </a:r>
          </a:p>
          <a:p>
            <a:pPr marL="1143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smtClean="0"/>
              <a:t>О </a:t>
            </a:r>
            <a:r>
              <a:rPr lang="ru-RU" dirty="0"/>
              <a:t>проведении мониторинга качества образования </a:t>
            </a:r>
            <a:r>
              <a:rPr lang="ru-RU" dirty="0" smtClean="0"/>
              <a:t>в </a:t>
            </a:r>
            <a:r>
              <a:rPr lang="ru-RU" dirty="0"/>
              <a:t>форме </a:t>
            </a:r>
            <a:r>
              <a:rPr lang="ru-RU" dirty="0" smtClean="0"/>
              <a:t>   </a:t>
            </a:r>
          </a:p>
          <a:p>
            <a:pPr marL="1143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Всероссийских </a:t>
            </a:r>
            <a:r>
              <a:rPr lang="ru-RU" dirty="0"/>
              <a:t>проверочных работ </a:t>
            </a:r>
            <a:r>
              <a:rPr lang="ru-RU" dirty="0" smtClean="0"/>
              <a:t>в </a:t>
            </a:r>
            <a:r>
              <a:rPr lang="ru-RU" dirty="0"/>
              <a:t>4, 5, 6, 7, 10 и 11 классах </a:t>
            </a:r>
            <a:endParaRPr lang="ru-RU" dirty="0" smtClean="0"/>
          </a:p>
          <a:p>
            <a:pPr marL="1143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общеобразовательных </a:t>
            </a:r>
            <a:r>
              <a:rPr lang="ru-RU" dirty="0"/>
              <a:t>организаций </a:t>
            </a:r>
            <a:r>
              <a:rPr lang="ru-RU" dirty="0" smtClean="0"/>
              <a:t>Володарского </a:t>
            </a:r>
            <a:r>
              <a:rPr lang="ru-RU" dirty="0"/>
              <a:t>муниципального </a:t>
            </a:r>
            <a:r>
              <a:rPr lang="ru-RU" dirty="0" smtClean="0"/>
              <a:t>  </a:t>
            </a:r>
          </a:p>
          <a:p>
            <a:pPr marL="1143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района»</a:t>
            </a:r>
            <a:endParaRPr lang="ru-RU" dirty="0"/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742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b="1" dirty="0">
                <a:effectLst/>
              </a:rPr>
              <a:t>Результаты выполнения </a:t>
            </a:r>
            <a:r>
              <a:rPr lang="ru-RU" sz="1600" b="1" dirty="0" smtClean="0">
                <a:effectLst/>
              </a:rPr>
              <a:t>ВПР учащимися </a:t>
            </a:r>
            <a:r>
              <a:rPr lang="ru-RU" sz="1600" b="1" dirty="0">
                <a:effectLst/>
              </a:rPr>
              <a:t>школ Володарского муниципального района </a:t>
            </a:r>
            <a:r>
              <a:rPr lang="ru-RU" sz="1600" b="1" dirty="0" smtClean="0">
                <a:effectLst/>
              </a:rPr>
              <a:t>в </a:t>
            </a:r>
            <a:r>
              <a:rPr lang="ru-RU" sz="1600" b="1" dirty="0">
                <a:effectLst/>
              </a:rPr>
              <a:t>сравнении с показателями по России и Нижегородской области (</a:t>
            </a:r>
            <a:r>
              <a:rPr lang="ru-RU" sz="1600" b="1" dirty="0" smtClean="0">
                <a:effectLst/>
              </a:rPr>
              <a:t>2019  год)</a:t>
            </a:r>
            <a:r>
              <a:rPr lang="ru-RU" sz="1600" b="1" dirty="0">
                <a:effectLst/>
              </a:rPr>
              <a:t> 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600" b="1" dirty="0" smtClean="0">
                <a:effectLst/>
              </a:rPr>
              <a:t>Русский язык 6 класс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607198"/>
              </p:ext>
            </p:extLst>
          </p:nvPr>
        </p:nvGraphicFramePr>
        <p:xfrm>
          <a:off x="323528" y="1412780"/>
          <a:ext cx="8640958" cy="50405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/>
                <a:gridCol w="861547"/>
                <a:gridCol w="703512"/>
                <a:gridCol w="703512"/>
                <a:gridCol w="703512"/>
                <a:gridCol w="702943"/>
                <a:gridCol w="886940"/>
                <a:gridCol w="867570"/>
                <a:gridCol w="938207"/>
                <a:gridCol w="761047"/>
              </a:tblGrid>
              <a:tr h="2417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уч-ся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 (кол-во уч-ся)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Качество знаний 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Степень </a:t>
                      </a:r>
                      <a:r>
                        <a:rPr lang="ru-RU" sz="1200" b="1" dirty="0" smtClean="0">
                          <a:effectLst/>
                        </a:rPr>
                        <a:t>обучен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ности</a:t>
                      </a: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Успевае</a:t>
                      </a: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мость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Средняя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</a:tr>
              <a:tr h="483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Российская Федерация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1300220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Нижегородская область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27082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Володарский район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МАОУ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сш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№7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ош №11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МАОУ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«Гимназия №1»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022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</a:t>
            </a:r>
            <a:r>
              <a:rPr lang="ru-RU" sz="2400" b="1" dirty="0" smtClean="0">
                <a:effectLst/>
              </a:rPr>
              <a:t> выполнения  проверочных  работ 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по  математике в 6-х  классах</a:t>
            </a:r>
            <a:endParaRPr lang="ru-RU" sz="24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936832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Соответствие отметок за выполнение ВПР журнальной успеваемости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003490804"/>
              </p:ext>
            </p:extLst>
          </p:nvPr>
        </p:nvGraphicFramePr>
        <p:xfrm>
          <a:off x="323528" y="1052736"/>
          <a:ext cx="8208912" cy="288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61543"/>
            <a:ext cx="6702425" cy="24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758918"/>
              </p:ext>
            </p:extLst>
          </p:nvPr>
        </p:nvGraphicFramePr>
        <p:xfrm>
          <a:off x="4738234" y="4560165"/>
          <a:ext cx="4043680" cy="87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7740"/>
                <a:gridCol w="902970"/>
                <a:gridCol w="902970"/>
              </a:tblGrid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уч.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Понизили ( Отм.&lt;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Подтвердили(Отм.=Отм.по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Повысили (Отм.&gt;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Всего*: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356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418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b="1" dirty="0">
                <a:effectLst/>
              </a:rPr>
              <a:t>Результаты выполнения </a:t>
            </a:r>
            <a:r>
              <a:rPr lang="ru-RU" sz="1600" b="1" dirty="0" smtClean="0">
                <a:effectLst/>
              </a:rPr>
              <a:t>ВПР учащимися </a:t>
            </a:r>
            <a:r>
              <a:rPr lang="ru-RU" sz="1600" b="1" dirty="0">
                <a:effectLst/>
              </a:rPr>
              <a:t>школ Володарского муниципального района </a:t>
            </a:r>
            <a:r>
              <a:rPr lang="ru-RU" sz="1600" b="1" dirty="0" smtClean="0">
                <a:effectLst/>
              </a:rPr>
              <a:t>в </a:t>
            </a:r>
            <a:r>
              <a:rPr lang="ru-RU" sz="1600" b="1" dirty="0">
                <a:effectLst/>
              </a:rPr>
              <a:t>сравнении с показателями по России и Нижегородской области (2018 год</a:t>
            </a:r>
            <a:r>
              <a:rPr lang="ru-RU" sz="1600" b="1" dirty="0" smtClean="0">
                <a:effectLst/>
              </a:rPr>
              <a:t>)</a:t>
            </a:r>
            <a:r>
              <a:rPr lang="ru-RU" sz="1600" b="1" dirty="0">
                <a:effectLst/>
              </a:rPr>
              <a:t> 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600" b="1" dirty="0" smtClean="0">
                <a:effectLst/>
              </a:rPr>
              <a:t>Математика 6 класс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131779"/>
              </p:ext>
            </p:extLst>
          </p:nvPr>
        </p:nvGraphicFramePr>
        <p:xfrm>
          <a:off x="323528" y="1412780"/>
          <a:ext cx="8640958" cy="50405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/>
                <a:gridCol w="861547"/>
                <a:gridCol w="703512"/>
                <a:gridCol w="703512"/>
                <a:gridCol w="703512"/>
                <a:gridCol w="702943"/>
                <a:gridCol w="886940"/>
                <a:gridCol w="867570"/>
                <a:gridCol w="938207"/>
                <a:gridCol w="761047"/>
              </a:tblGrid>
              <a:tr h="2417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уч-ся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 (кол-во уч-ся)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Качество знаний 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Степень </a:t>
                      </a:r>
                      <a:r>
                        <a:rPr lang="ru-RU" sz="1200" b="1" dirty="0" smtClean="0">
                          <a:effectLst/>
                        </a:rPr>
                        <a:t>обучен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ности</a:t>
                      </a: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Успевае</a:t>
                      </a: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мость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Средняя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</a:tr>
              <a:tr h="483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Российская Федерация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1293311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Нижегородская область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26957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Володарский район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МАОУ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сш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№7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ош №11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МАОУ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«Гимназия №1»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382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</a:t>
            </a:r>
            <a:r>
              <a:rPr lang="ru-RU" sz="2400" b="1" dirty="0" smtClean="0">
                <a:effectLst/>
              </a:rPr>
              <a:t> выполнения  проверочных  работ 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по  обществознанию в 6-х  классах</a:t>
            </a:r>
            <a:endParaRPr lang="ru-RU" sz="24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936832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Соответствие отметок за выполнение ВПР журнальной успеваемости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569137428"/>
              </p:ext>
            </p:extLst>
          </p:nvPr>
        </p:nvGraphicFramePr>
        <p:xfrm>
          <a:off x="323528" y="1052736"/>
          <a:ext cx="8208912" cy="288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61" y="4275386"/>
            <a:ext cx="6702425" cy="24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17694"/>
              </p:ext>
            </p:extLst>
          </p:nvPr>
        </p:nvGraphicFramePr>
        <p:xfrm>
          <a:off x="4860032" y="4602570"/>
          <a:ext cx="4043680" cy="87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7740"/>
                <a:gridCol w="902970"/>
                <a:gridCol w="902970"/>
              </a:tblGrid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уч.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Понизили ( Отм.&lt;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Подтвердили(Отм.=Отм.по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Повысили (Отм.&gt;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Всего*: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361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89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b="1" dirty="0">
                <a:effectLst/>
              </a:rPr>
              <a:t>Результаты выполнения </a:t>
            </a:r>
            <a:r>
              <a:rPr lang="ru-RU" sz="1600" b="1" dirty="0" smtClean="0">
                <a:effectLst/>
              </a:rPr>
              <a:t>ВПР учащимися </a:t>
            </a:r>
            <a:r>
              <a:rPr lang="ru-RU" sz="1600" b="1" dirty="0">
                <a:effectLst/>
              </a:rPr>
              <a:t>школ Володарского муниципального района </a:t>
            </a:r>
            <a:r>
              <a:rPr lang="ru-RU" sz="1600" b="1" dirty="0" smtClean="0">
                <a:effectLst/>
              </a:rPr>
              <a:t>в </a:t>
            </a:r>
            <a:r>
              <a:rPr lang="ru-RU" sz="1600" b="1" dirty="0">
                <a:effectLst/>
              </a:rPr>
              <a:t>сравнении с показателями по России и Нижегородской области (</a:t>
            </a:r>
            <a:r>
              <a:rPr lang="ru-RU" sz="1600" b="1" dirty="0" smtClean="0">
                <a:effectLst/>
              </a:rPr>
              <a:t>2019  </a:t>
            </a:r>
            <a:r>
              <a:rPr lang="ru-RU" sz="1600" b="1" dirty="0">
                <a:effectLst/>
              </a:rPr>
              <a:t>год</a:t>
            </a:r>
            <a:r>
              <a:rPr lang="ru-RU" sz="1600" b="1" dirty="0" smtClean="0">
                <a:effectLst/>
              </a:rPr>
              <a:t>)</a:t>
            </a:r>
            <a:r>
              <a:rPr lang="ru-RU" sz="1600" b="1" dirty="0">
                <a:effectLst/>
              </a:rPr>
              <a:t> 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600" b="1" dirty="0" smtClean="0">
                <a:effectLst/>
              </a:rPr>
              <a:t>Обществознание 6 класс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165396"/>
              </p:ext>
            </p:extLst>
          </p:nvPr>
        </p:nvGraphicFramePr>
        <p:xfrm>
          <a:off x="323528" y="1412780"/>
          <a:ext cx="8640958" cy="50405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/>
                <a:gridCol w="861547"/>
                <a:gridCol w="703512"/>
                <a:gridCol w="703512"/>
                <a:gridCol w="703512"/>
                <a:gridCol w="702943"/>
                <a:gridCol w="886940"/>
                <a:gridCol w="867570"/>
                <a:gridCol w="938207"/>
                <a:gridCol w="761047"/>
              </a:tblGrid>
              <a:tr h="2417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уч-ся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 (кол-во уч-ся)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Качество знаний 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Степень </a:t>
                      </a:r>
                      <a:r>
                        <a:rPr lang="ru-RU" sz="1200" b="1" dirty="0" smtClean="0">
                          <a:effectLst/>
                        </a:rPr>
                        <a:t>обучен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ности</a:t>
                      </a: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Успевае</a:t>
                      </a: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мость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Средняя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</a:tr>
              <a:tr h="483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Российская Федерация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1284448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Нижегородская область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26777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Володарский район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МАОУ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сш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№7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ош №11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МАОУ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«Гимназия №1»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2521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</a:t>
            </a:r>
            <a:r>
              <a:rPr lang="ru-RU" sz="2400" b="1" dirty="0" smtClean="0">
                <a:effectLst/>
              </a:rPr>
              <a:t> выполнения  проверочных  работ 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по  истории в 6-х  классах</a:t>
            </a:r>
            <a:endParaRPr lang="ru-RU" sz="24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936832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Соответствие отметок за выполнение ВПР журнальной успеваемости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32978586"/>
              </p:ext>
            </p:extLst>
          </p:nvPr>
        </p:nvGraphicFramePr>
        <p:xfrm>
          <a:off x="323528" y="1052736"/>
          <a:ext cx="8208912" cy="288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75386"/>
            <a:ext cx="6702425" cy="24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633186"/>
              </p:ext>
            </p:extLst>
          </p:nvPr>
        </p:nvGraphicFramePr>
        <p:xfrm>
          <a:off x="4746810" y="4509120"/>
          <a:ext cx="4043680" cy="87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7740"/>
                <a:gridCol w="902970"/>
                <a:gridCol w="902970"/>
              </a:tblGrid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уч.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Понизили ( Отм.&lt;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Подтвердили(Отм.=Отм.по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Повысили (Отм.&gt;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Всего*: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362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6008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b="1" dirty="0">
                <a:effectLst/>
              </a:rPr>
              <a:t>Результаты выполнения </a:t>
            </a:r>
            <a:r>
              <a:rPr lang="ru-RU" sz="1600" b="1" dirty="0" smtClean="0">
                <a:effectLst/>
              </a:rPr>
              <a:t>ВПР учащимися </a:t>
            </a:r>
            <a:r>
              <a:rPr lang="ru-RU" sz="1600" b="1" dirty="0">
                <a:effectLst/>
              </a:rPr>
              <a:t>школ Володарского муниципального района </a:t>
            </a:r>
            <a:r>
              <a:rPr lang="ru-RU" sz="1600" b="1" dirty="0" smtClean="0">
                <a:effectLst/>
              </a:rPr>
              <a:t>в </a:t>
            </a:r>
            <a:r>
              <a:rPr lang="ru-RU" sz="1600" b="1" dirty="0">
                <a:effectLst/>
              </a:rPr>
              <a:t>сравнении с показателями по России и Нижегородской области (</a:t>
            </a:r>
            <a:r>
              <a:rPr lang="ru-RU" sz="1600" b="1" dirty="0" smtClean="0">
                <a:effectLst/>
              </a:rPr>
              <a:t>2019 год)</a:t>
            </a:r>
            <a:r>
              <a:rPr lang="ru-RU" sz="1600" b="1" dirty="0">
                <a:effectLst/>
              </a:rPr>
              <a:t> 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600" b="1" dirty="0" smtClean="0">
                <a:effectLst/>
              </a:rPr>
              <a:t>История 6 класс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30742"/>
              </p:ext>
            </p:extLst>
          </p:nvPr>
        </p:nvGraphicFramePr>
        <p:xfrm>
          <a:off x="323528" y="1412780"/>
          <a:ext cx="8640958" cy="50405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/>
                <a:gridCol w="861547"/>
                <a:gridCol w="703512"/>
                <a:gridCol w="703512"/>
                <a:gridCol w="703512"/>
                <a:gridCol w="702943"/>
                <a:gridCol w="886940"/>
                <a:gridCol w="867570"/>
                <a:gridCol w="938207"/>
                <a:gridCol w="761047"/>
              </a:tblGrid>
              <a:tr h="2417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уч-ся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 (кол-во уч-ся)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Качество знаний 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Степень </a:t>
                      </a:r>
                      <a:r>
                        <a:rPr lang="ru-RU" sz="1200" b="1" dirty="0" smtClean="0">
                          <a:effectLst/>
                        </a:rPr>
                        <a:t>обучен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ности</a:t>
                      </a: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Успевае</a:t>
                      </a: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мость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Средняя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</a:tr>
              <a:tr h="483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Российская Федерация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1227567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Нижегородская область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26590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Володарский район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МАОУ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сш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№7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ош №11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МАОУ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«Гимназия №1»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215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</a:t>
            </a:r>
            <a:r>
              <a:rPr lang="ru-RU" sz="2400" b="1" dirty="0" smtClean="0">
                <a:effectLst/>
              </a:rPr>
              <a:t> выполнения  проверочных  работ 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по  биологии в 6-х  классах</a:t>
            </a:r>
            <a:endParaRPr lang="ru-RU" sz="24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936832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Соответствие отметок за выполнение ВПР журнальной успеваемости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22173438"/>
              </p:ext>
            </p:extLst>
          </p:nvPr>
        </p:nvGraphicFramePr>
        <p:xfrm>
          <a:off x="323528" y="1052736"/>
          <a:ext cx="8208912" cy="288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75386"/>
            <a:ext cx="6702425" cy="24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974431"/>
              </p:ext>
            </p:extLst>
          </p:nvPr>
        </p:nvGraphicFramePr>
        <p:xfrm>
          <a:off x="4860032" y="4725144"/>
          <a:ext cx="4043680" cy="87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7740"/>
                <a:gridCol w="902970"/>
                <a:gridCol w="902970"/>
              </a:tblGrid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уч.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Понизили ( Отм.&lt;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Подтвердили(Отм.=Отм.по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Повысили (Отм.&gt;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Всего*: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366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9719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b="1" dirty="0">
                <a:effectLst/>
              </a:rPr>
              <a:t>Результаты выполнения </a:t>
            </a:r>
            <a:r>
              <a:rPr lang="ru-RU" sz="1600" b="1" dirty="0" smtClean="0">
                <a:effectLst/>
              </a:rPr>
              <a:t>ВПР учащимися </a:t>
            </a:r>
            <a:r>
              <a:rPr lang="ru-RU" sz="1600" b="1" dirty="0">
                <a:effectLst/>
              </a:rPr>
              <a:t>школ Володарского муниципального района </a:t>
            </a:r>
            <a:r>
              <a:rPr lang="ru-RU" sz="1600" b="1" dirty="0" smtClean="0">
                <a:effectLst/>
              </a:rPr>
              <a:t>в </a:t>
            </a:r>
            <a:r>
              <a:rPr lang="ru-RU" sz="1600" b="1" dirty="0">
                <a:effectLst/>
              </a:rPr>
              <a:t>сравнении с показателями по России и Нижегородской области (</a:t>
            </a:r>
            <a:r>
              <a:rPr lang="ru-RU" sz="1600" b="1" dirty="0" smtClean="0">
                <a:effectLst/>
              </a:rPr>
              <a:t>2019  </a:t>
            </a:r>
            <a:r>
              <a:rPr lang="ru-RU" sz="1600" b="1" dirty="0">
                <a:effectLst/>
              </a:rPr>
              <a:t>год</a:t>
            </a:r>
            <a:r>
              <a:rPr lang="ru-RU" sz="1600" b="1" dirty="0" smtClean="0">
                <a:effectLst/>
              </a:rPr>
              <a:t>)</a:t>
            </a:r>
            <a:r>
              <a:rPr lang="ru-RU" sz="1600" b="1" dirty="0">
                <a:effectLst/>
              </a:rPr>
              <a:t> 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600" b="1" dirty="0" smtClean="0">
                <a:effectLst/>
              </a:rPr>
              <a:t>Биология 6 класс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001821"/>
              </p:ext>
            </p:extLst>
          </p:nvPr>
        </p:nvGraphicFramePr>
        <p:xfrm>
          <a:off x="323528" y="1412780"/>
          <a:ext cx="8640958" cy="50405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/>
                <a:gridCol w="861547"/>
                <a:gridCol w="703512"/>
                <a:gridCol w="703512"/>
                <a:gridCol w="703512"/>
                <a:gridCol w="702943"/>
                <a:gridCol w="886940"/>
                <a:gridCol w="867570"/>
                <a:gridCol w="938207"/>
                <a:gridCol w="761047"/>
              </a:tblGrid>
              <a:tr h="2417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уч-ся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 (кол-во уч-ся)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Качество знаний 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Степень </a:t>
                      </a:r>
                      <a:r>
                        <a:rPr lang="ru-RU" sz="1200" b="1" dirty="0" smtClean="0">
                          <a:effectLst/>
                        </a:rPr>
                        <a:t>обучен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ности</a:t>
                      </a: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Успевае</a:t>
                      </a: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мость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Средняя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</a:tr>
              <a:tr h="483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Российская Федерация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1297055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Нижегородская область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26849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Володарский район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МАОУ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сш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№7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ош №11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МАОУ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«Гимназия №1»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6879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</a:t>
            </a:r>
            <a:r>
              <a:rPr lang="ru-RU" sz="2400" b="1" dirty="0" smtClean="0">
                <a:effectLst/>
              </a:rPr>
              <a:t> выполнения  проверочных  работ 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по  географии в 6-х  классах</a:t>
            </a:r>
            <a:endParaRPr lang="ru-RU" sz="24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936832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Соответствие отметок за выполнение ВПР журнальной успеваемости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654138783"/>
              </p:ext>
            </p:extLst>
          </p:nvPr>
        </p:nvGraphicFramePr>
        <p:xfrm>
          <a:off x="323528" y="1052736"/>
          <a:ext cx="8208912" cy="288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75386"/>
            <a:ext cx="6702425" cy="24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192762"/>
              </p:ext>
            </p:extLst>
          </p:nvPr>
        </p:nvGraphicFramePr>
        <p:xfrm>
          <a:off x="4860032" y="4725144"/>
          <a:ext cx="4043680" cy="87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7740"/>
                <a:gridCol w="902970"/>
                <a:gridCol w="902970"/>
              </a:tblGrid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уч.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Понизили ( Отм.&lt;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Подтвердили(Отм.=Отм.по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Повысили (Отм.&gt;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Всего*: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364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819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выполнения проверочных работ </a:t>
            </a: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по </a:t>
            </a:r>
            <a:r>
              <a:rPr lang="ru-RU" sz="2400" b="1" dirty="0">
                <a:effectLst/>
              </a:rPr>
              <a:t>русскому </a:t>
            </a:r>
            <a:r>
              <a:rPr lang="ru-RU" sz="2400" b="1" dirty="0" smtClean="0">
                <a:effectLst/>
              </a:rPr>
              <a:t>языку в 4-х классах</a:t>
            </a:r>
            <a:endParaRPr lang="ru-RU" sz="2400" b="1" dirty="0">
              <a:effectLst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52019731"/>
              </p:ext>
            </p:extLst>
          </p:nvPr>
        </p:nvGraphicFramePr>
        <p:xfrm>
          <a:off x="755576" y="1052736"/>
          <a:ext cx="770485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3936832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Соответствие отметок за выполнение ВПР журнальной успеваемости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45306"/>
            <a:ext cx="6702425" cy="24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576738"/>
              </p:ext>
            </p:extLst>
          </p:nvPr>
        </p:nvGraphicFramePr>
        <p:xfrm>
          <a:off x="4698848" y="4305090"/>
          <a:ext cx="3611632" cy="977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8648"/>
                <a:gridCol w="806492"/>
                <a:gridCol w="806492"/>
              </a:tblGrid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уч.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Понизили ( Отм.&lt;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Подтвердили(Отм.=Отм.по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261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Повысили (Отм.&gt;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Всего*: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457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0667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b="1" dirty="0">
                <a:effectLst/>
              </a:rPr>
              <a:t>Результаты выполнения </a:t>
            </a:r>
            <a:r>
              <a:rPr lang="ru-RU" sz="1600" b="1" dirty="0" smtClean="0">
                <a:effectLst/>
              </a:rPr>
              <a:t>ВПР учащимися </a:t>
            </a:r>
            <a:r>
              <a:rPr lang="ru-RU" sz="1600" b="1" dirty="0">
                <a:effectLst/>
              </a:rPr>
              <a:t>школ Володарского муниципального района </a:t>
            </a:r>
            <a:r>
              <a:rPr lang="ru-RU" sz="1600" b="1" dirty="0" smtClean="0">
                <a:effectLst/>
              </a:rPr>
              <a:t>в </a:t>
            </a:r>
            <a:r>
              <a:rPr lang="ru-RU" sz="1600" b="1" dirty="0">
                <a:effectLst/>
              </a:rPr>
              <a:t>сравнении с показателями по России и Нижегородской области (</a:t>
            </a:r>
            <a:r>
              <a:rPr lang="ru-RU" sz="1600" b="1" dirty="0" smtClean="0">
                <a:effectLst/>
              </a:rPr>
              <a:t>2019  </a:t>
            </a:r>
            <a:r>
              <a:rPr lang="ru-RU" sz="1600" b="1" dirty="0">
                <a:effectLst/>
              </a:rPr>
              <a:t>год</a:t>
            </a:r>
            <a:r>
              <a:rPr lang="ru-RU" sz="1600" b="1" dirty="0" smtClean="0">
                <a:effectLst/>
              </a:rPr>
              <a:t>)</a:t>
            </a:r>
            <a:r>
              <a:rPr lang="ru-RU" sz="1600" b="1" dirty="0">
                <a:effectLst/>
              </a:rPr>
              <a:t> 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600" b="1" dirty="0" smtClean="0">
                <a:effectLst/>
              </a:rPr>
              <a:t>География 6 класс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901769"/>
              </p:ext>
            </p:extLst>
          </p:nvPr>
        </p:nvGraphicFramePr>
        <p:xfrm>
          <a:off x="323528" y="1412780"/>
          <a:ext cx="8640958" cy="50405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/>
                <a:gridCol w="861547"/>
                <a:gridCol w="703512"/>
                <a:gridCol w="703512"/>
                <a:gridCol w="703512"/>
                <a:gridCol w="702943"/>
                <a:gridCol w="886940"/>
                <a:gridCol w="867570"/>
                <a:gridCol w="938207"/>
                <a:gridCol w="761047"/>
              </a:tblGrid>
              <a:tr h="2417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уч-ся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 (кол-во уч-ся)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Качество знаний 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Степень </a:t>
                      </a:r>
                      <a:r>
                        <a:rPr lang="ru-RU" sz="1200" b="1" dirty="0" smtClean="0">
                          <a:effectLst/>
                        </a:rPr>
                        <a:t>обучен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ности</a:t>
                      </a: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Успевае</a:t>
                      </a: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мость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Средняя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</a:tr>
              <a:tr h="483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Российская Федерация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1245066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Нижегородская область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27089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Володарский район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МАОУ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сш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№7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ош №11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МАОУ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«Гимназия №1»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1692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выполнения проверочных работ </a:t>
            </a: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в 6-х классах</a:t>
            </a:r>
            <a:endParaRPr lang="ru-RU" sz="2400" b="1" dirty="0">
              <a:effectLst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79324959"/>
              </p:ext>
            </p:extLst>
          </p:nvPr>
        </p:nvGraphicFramePr>
        <p:xfrm>
          <a:off x="467544" y="1124744"/>
          <a:ext cx="8280919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19941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</a:t>
            </a:r>
            <a:r>
              <a:rPr lang="ru-RU" sz="2400" b="1" dirty="0" smtClean="0">
                <a:effectLst/>
              </a:rPr>
              <a:t> выполнения  проверочных  работ 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по  русскому языку в 7-х  классах</a:t>
            </a:r>
            <a:endParaRPr lang="ru-RU" sz="24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936832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Соответствие отметок за выполнение ВПР журнальной успеваемости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23036203"/>
              </p:ext>
            </p:extLst>
          </p:nvPr>
        </p:nvGraphicFramePr>
        <p:xfrm>
          <a:off x="323528" y="1052736"/>
          <a:ext cx="8208912" cy="288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75386"/>
            <a:ext cx="6702425" cy="24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074751"/>
              </p:ext>
            </p:extLst>
          </p:nvPr>
        </p:nvGraphicFramePr>
        <p:xfrm>
          <a:off x="4860032" y="4605905"/>
          <a:ext cx="4043680" cy="87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7740"/>
                <a:gridCol w="902970"/>
                <a:gridCol w="902970"/>
              </a:tblGrid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уч.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Понизили ( Отм.&lt;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Подтвердили(Отм.=Отм.по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Повысили (Отм.&gt;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Всего*: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321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3627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b="1" dirty="0">
                <a:effectLst/>
              </a:rPr>
              <a:t>Результаты выполнения </a:t>
            </a:r>
            <a:r>
              <a:rPr lang="ru-RU" sz="1600" b="1" dirty="0" smtClean="0">
                <a:effectLst/>
              </a:rPr>
              <a:t>ВПР учащимися </a:t>
            </a:r>
            <a:r>
              <a:rPr lang="ru-RU" sz="1600" b="1" dirty="0">
                <a:effectLst/>
              </a:rPr>
              <a:t>школ Володарского муниципального района </a:t>
            </a:r>
            <a:r>
              <a:rPr lang="ru-RU" sz="1600" b="1" dirty="0" smtClean="0">
                <a:effectLst/>
              </a:rPr>
              <a:t>в </a:t>
            </a:r>
            <a:r>
              <a:rPr lang="ru-RU" sz="1600" b="1" dirty="0">
                <a:effectLst/>
              </a:rPr>
              <a:t>сравнении с показателями по России и Нижегородской области (</a:t>
            </a:r>
            <a:r>
              <a:rPr lang="ru-RU" sz="1600" b="1" dirty="0" smtClean="0">
                <a:effectLst/>
              </a:rPr>
              <a:t>2019  </a:t>
            </a:r>
            <a:r>
              <a:rPr lang="ru-RU" sz="1600" b="1" dirty="0">
                <a:effectLst/>
              </a:rPr>
              <a:t>год</a:t>
            </a:r>
            <a:r>
              <a:rPr lang="ru-RU" sz="1600" b="1" dirty="0" smtClean="0">
                <a:effectLst/>
              </a:rPr>
              <a:t>)</a:t>
            </a:r>
            <a:r>
              <a:rPr lang="ru-RU" sz="1600" b="1" dirty="0">
                <a:effectLst/>
              </a:rPr>
              <a:t> 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600" b="1" dirty="0" smtClean="0">
                <a:effectLst/>
              </a:rPr>
              <a:t>Русский язык  7  класс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644978"/>
              </p:ext>
            </p:extLst>
          </p:nvPr>
        </p:nvGraphicFramePr>
        <p:xfrm>
          <a:off x="323528" y="1412780"/>
          <a:ext cx="8640958" cy="47988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/>
                <a:gridCol w="861547"/>
                <a:gridCol w="703512"/>
                <a:gridCol w="703512"/>
                <a:gridCol w="703512"/>
                <a:gridCol w="702943"/>
                <a:gridCol w="886940"/>
                <a:gridCol w="867570"/>
                <a:gridCol w="938207"/>
                <a:gridCol w="761047"/>
              </a:tblGrid>
              <a:tr h="2417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уч-ся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 (кол-во уч-ся)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Качество знаний 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Степень </a:t>
                      </a:r>
                      <a:r>
                        <a:rPr lang="ru-RU" sz="1200" b="1" dirty="0" smtClean="0">
                          <a:effectLst/>
                        </a:rPr>
                        <a:t>обучен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ности</a:t>
                      </a: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Успевае</a:t>
                      </a: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мость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Средняя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</a:tr>
              <a:tr h="483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Российская Федерация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814819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Нижегородская область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12144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Володарский район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МАОУ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сш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№3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МАОУ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сш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№7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ош №11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МАОУ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«Гимназия №1»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5999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</a:t>
            </a:r>
            <a:r>
              <a:rPr lang="ru-RU" sz="2400" b="1" dirty="0" smtClean="0">
                <a:effectLst/>
              </a:rPr>
              <a:t> выполнения  проверочных  работ 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по  </a:t>
            </a:r>
            <a:r>
              <a:rPr lang="ru-RU" sz="2400" b="1" dirty="0" smtClean="0">
                <a:effectLst/>
              </a:rPr>
              <a:t>математике в </a:t>
            </a:r>
            <a:r>
              <a:rPr lang="ru-RU" sz="2400" b="1" dirty="0" smtClean="0">
                <a:effectLst/>
              </a:rPr>
              <a:t>7-х  классах</a:t>
            </a:r>
            <a:endParaRPr lang="ru-RU" sz="24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936832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Соответствие отметок за выполнение ВПР журнальной успеваемости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142328683"/>
              </p:ext>
            </p:extLst>
          </p:nvPr>
        </p:nvGraphicFramePr>
        <p:xfrm>
          <a:off x="323528" y="1052736"/>
          <a:ext cx="8208912" cy="288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75386"/>
            <a:ext cx="67056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085856"/>
              </p:ext>
            </p:extLst>
          </p:nvPr>
        </p:nvGraphicFramePr>
        <p:xfrm>
          <a:off x="4716016" y="4509120"/>
          <a:ext cx="4043680" cy="87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7740"/>
                <a:gridCol w="902970"/>
                <a:gridCol w="902970"/>
              </a:tblGrid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уч.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Понизили ( Отм.&lt;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Подтвердили(Отм.=Отм.по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Повысили (Отм.&gt;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Всего*: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332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7466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b="1" dirty="0">
                <a:effectLst/>
              </a:rPr>
              <a:t>Результаты выполнения </a:t>
            </a:r>
            <a:r>
              <a:rPr lang="ru-RU" sz="1600" b="1" dirty="0" smtClean="0">
                <a:effectLst/>
              </a:rPr>
              <a:t>ВПР учащимися </a:t>
            </a:r>
            <a:r>
              <a:rPr lang="ru-RU" sz="1600" b="1" dirty="0">
                <a:effectLst/>
              </a:rPr>
              <a:t>школ Володарского муниципального района </a:t>
            </a:r>
            <a:r>
              <a:rPr lang="ru-RU" sz="1600" b="1" dirty="0" smtClean="0">
                <a:effectLst/>
              </a:rPr>
              <a:t>в </a:t>
            </a:r>
            <a:r>
              <a:rPr lang="ru-RU" sz="1600" b="1" dirty="0">
                <a:effectLst/>
              </a:rPr>
              <a:t>сравнении с показателями по России и Нижегородской области (</a:t>
            </a:r>
            <a:r>
              <a:rPr lang="ru-RU" sz="1600" b="1" dirty="0" smtClean="0">
                <a:effectLst/>
              </a:rPr>
              <a:t>2019  </a:t>
            </a:r>
            <a:r>
              <a:rPr lang="ru-RU" sz="1600" b="1" dirty="0">
                <a:effectLst/>
              </a:rPr>
              <a:t>год</a:t>
            </a:r>
            <a:r>
              <a:rPr lang="ru-RU" sz="1600" b="1" dirty="0" smtClean="0">
                <a:effectLst/>
              </a:rPr>
              <a:t>)</a:t>
            </a:r>
            <a:r>
              <a:rPr lang="ru-RU" sz="1600" b="1" dirty="0">
                <a:effectLst/>
              </a:rPr>
              <a:t> 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600" b="1" dirty="0" smtClean="0">
                <a:effectLst/>
              </a:rPr>
              <a:t>Математика 7  </a:t>
            </a:r>
            <a:r>
              <a:rPr lang="ru-RU" sz="1600" b="1" dirty="0" smtClean="0">
                <a:effectLst/>
              </a:rPr>
              <a:t>класс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511610"/>
              </p:ext>
            </p:extLst>
          </p:nvPr>
        </p:nvGraphicFramePr>
        <p:xfrm>
          <a:off x="323528" y="1412780"/>
          <a:ext cx="8640958" cy="47988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/>
                <a:gridCol w="861547"/>
                <a:gridCol w="703512"/>
                <a:gridCol w="703512"/>
                <a:gridCol w="703512"/>
                <a:gridCol w="702943"/>
                <a:gridCol w="886940"/>
                <a:gridCol w="867570"/>
                <a:gridCol w="938207"/>
                <a:gridCol w="761047"/>
              </a:tblGrid>
              <a:tr h="2417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уч-ся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 (кол-во уч-ся)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Качество знаний 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Степень </a:t>
                      </a:r>
                      <a:r>
                        <a:rPr lang="ru-RU" sz="1200" b="1" dirty="0" smtClean="0">
                          <a:effectLst/>
                        </a:rPr>
                        <a:t>обучен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ности</a:t>
                      </a: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Успевае</a:t>
                      </a: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мость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Средняя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</a:tr>
              <a:tr h="483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Российская Федерация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839959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Нижегородская область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12620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Володарский район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МАОУ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сш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№3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МАОУ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сш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№7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сш №9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МАОУ сш №10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МБОУ ош №11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МАОУ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«Гимназия №1»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5283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</a:t>
            </a:r>
            <a:r>
              <a:rPr lang="ru-RU" sz="2400" b="1" dirty="0" smtClean="0">
                <a:effectLst/>
              </a:rPr>
              <a:t> выполнения  проверочных  работ 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по  </a:t>
            </a:r>
            <a:r>
              <a:rPr lang="ru-RU" sz="2400" b="1" dirty="0" smtClean="0">
                <a:effectLst/>
              </a:rPr>
              <a:t>истории в </a:t>
            </a:r>
            <a:r>
              <a:rPr lang="ru-RU" sz="2400" b="1" dirty="0" smtClean="0">
                <a:effectLst/>
              </a:rPr>
              <a:t>7-х  классах</a:t>
            </a:r>
            <a:endParaRPr lang="ru-RU" sz="24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936832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Соответствие отметок за выполнение ВПР журнальной успеваемости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90330917"/>
              </p:ext>
            </p:extLst>
          </p:nvPr>
        </p:nvGraphicFramePr>
        <p:xfrm>
          <a:off x="323528" y="1052736"/>
          <a:ext cx="8208912" cy="288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75386"/>
            <a:ext cx="67056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034378"/>
              </p:ext>
            </p:extLst>
          </p:nvPr>
        </p:nvGraphicFramePr>
        <p:xfrm>
          <a:off x="4863272" y="4568813"/>
          <a:ext cx="4043680" cy="87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7740"/>
                <a:gridCol w="902970"/>
                <a:gridCol w="902970"/>
              </a:tblGrid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уч.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Понизили ( Отм.&lt;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Подтвердили(Отм.=Отм.по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Повысили (Отм.&gt;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Всего*: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5494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b="1" dirty="0">
                <a:effectLst/>
              </a:rPr>
              <a:t>Результаты выполнения </a:t>
            </a:r>
            <a:r>
              <a:rPr lang="ru-RU" sz="1600" b="1" dirty="0" smtClean="0">
                <a:effectLst/>
              </a:rPr>
              <a:t>ВПР учащимися </a:t>
            </a:r>
            <a:r>
              <a:rPr lang="ru-RU" sz="1600" b="1" dirty="0">
                <a:effectLst/>
              </a:rPr>
              <a:t>школ Володарского муниципального района </a:t>
            </a:r>
            <a:r>
              <a:rPr lang="ru-RU" sz="1600" b="1" dirty="0" smtClean="0">
                <a:effectLst/>
              </a:rPr>
              <a:t>в </a:t>
            </a:r>
            <a:r>
              <a:rPr lang="ru-RU" sz="1600" b="1" dirty="0">
                <a:effectLst/>
              </a:rPr>
              <a:t>сравнении с показателями по России и Нижегородской области (</a:t>
            </a:r>
            <a:r>
              <a:rPr lang="ru-RU" sz="1600" b="1" dirty="0" smtClean="0">
                <a:effectLst/>
              </a:rPr>
              <a:t>2019  </a:t>
            </a:r>
            <a:r>
              <a:rPr lang="ru-RU" sz="1600" b="1" dirty="0">
                <a:effectLst/>
              </a:rPr>
              <a:t>год</a:t>
            </a:r>
            <a:r>
              <a:rPr lang="ru-RU" sz="1600" b="1" dirty="0" smtClean="0">
                <a:effectLst/>
              </a:rPr>
              <a:t>)</a:t>
            </a:r>
            <a:r>
              <a:rPr lang="ru-RU" sz="1600" b="1" dirty="0">
                <a:effectLst/>
              </a:rPr>
              <a:t> 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600" b="1" dirty="0" smtClean="0"/>
              <a:t>История </a:t>
            </a:r>
            <a:r>
              <a:rPr lang="ru-RU" sz="1600" b="1" dirty="0" smtClean="0">
                <a:effectLst/>
              </a:rPr>
              <a:t> 7  </a:t>
            </a:r>
            <a:r>
              <a:rPr lang="ru-RU" sz="1600" b="1" dirty="0" smtClean="0">
                <a:effectLst/>
              </a:rPr>
              <a:t>класс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548806"/>
              </p:ext>
            </p:extLst>
          </p:nvPr>
        </p:nvGraphicFramePr>
        <p:xfrm>
          <a:off x="323528" y="1412780"/>
          <a:ext cx="8640958" cy="30558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/>
                <a:gridCol w="861547"/>
                <a:gridCol w="703512"/>
                <a:gridCol w="703512"/>
                <a:gridCol w="703512"/>
                <a:gridCol w="702943"/>
                <a:gridCol w="886940"/>
                <a:gridCol w="867570"/>
                <a:gridCol w="938207"/>
                <a:gridCol w="761047"/>
              </a:tblGrid>
              <a:tr h="2417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уч-ся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 (кол-во уч-ся)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Качество знаний 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Степень </a:t>
                      </a:r>
                      <a:r>
                        <a:rPr lang="ru-RU" sz="1200" b="1" dirty="0" smtClean="0">
                          <a:effectLst/>
                        </a:rPr>
                        <a:t>обучен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ности</a:t>
                      </a: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Успевае</a:t>
                      </a: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мость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Средняя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</a:tr>
              <a:tr h="483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Российская Федерация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556120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Нижегородская область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4911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Володарский район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сш №3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МБОУ сш №5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сш №8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«Гимназия №1»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5017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</a:t>
            </a:r>
            <a:r>
              <a:rPr lang="ru-RU" sz="2400" b="1" dirty="0" smtClean="0">
                <a:effectLst/>
              </a:rPr>
              <a:t> выполнения  проверочных  работ 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по  </a:t>
            </a:r>
            <a:r>
              <a:rPr lang="ru-RU" sz="2400" b="1" dirty="0" smtClean="0">
                <a:effectLst/>
              </a:rPr>
              <a:t>обществознанию в </a:t>
            </a:r>
            <a:r>
              <a:rPr lang="ru-RU" sz="2400" b="1" dirty="0" smtClean="0">
                <a:effectLst/>
              </a:rPr>
              <a:t>7-х  классах</a:t>
            </a:r>
            <a:endParaRPr lang="ru-RU" sz="24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936832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Соответствие отметок за выполнение ВПР журнальной успеваемости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5010293"/>
              </p:ext>
            </p:extLst>
          </p:nvPr>
        </p:nvGraphicFramePr>
        <p:xfrm>
          <a:off x="323528" y="1052736"/>
          <a:ext cx="8208912" cy="288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08" y="4245357"/>
            <a:ext cx="67056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717666"/>
              </p:ext>
            </p:extLst>
          </p:nvPr>
        </p:nvGraphicFramePr>
        <p:xfrm>
          <a:off x="4638569" y="4575082"/>
          <a:ext cx="4043680" cy="87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7740"/>
                <a:gridCol w="902970"/>
                <a:gridCol w="902970"/>
              </a:tblGrid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уч.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Понизили ( Отм.&lt;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Подтвердили(Отм.=Отм.по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Повысили (Отм.&gt;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Всего*: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7655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b="1" dirty="0">
                <a:effectLst/>
              </a:rPr>
              <a:t>Результаты выполнения </a:t>
            </a:r>
            <a:r>
              <a:rPr lang="ru-RU" sz="1600" b="1" dirty="0" smtClean="0">
                <a:effectLst/>
              </a:rPr>
              <a:t>ВПР учащимися </a:t>
            </a:r>
            <a:r>
              <a:rPr lang="ru-RU" sz="1600" b="1" dirty="0">
                <a:effectLst/>
              </a:rPr>
              <a:t>школ Володарского муниципального района </a:t>
            </a:r>
            <a:r>
              <a:rPr lang="ru-RU" sz="1600" b="1" dirty="0" smtClean="0">
                <a:effectLst/>
              </a:rPr>
              <a:t>в </a:t>
            </a:r>
            <a:r>
              <a:rPr lang="ru-RU" sz="1600" b="1" dirty="0">
                <a:effectLst/>
              </a:rPr>
              <a:t>сравнении с показателями по России и Нижегородской области (</a:t>
            </a:r>
            <a:r>
              <a:rPr lang="ru-RU" sz="1600" b="1" dirty="0" smtClean="0">
                <a:effectLst/>
              </a:rPr>
              <a:t>2019  </a:t>
            </a:r>
            <a:r>
              <a:rPr lang="ru-RU" sz="1600" b="1" dirty="0">
                <a:effectLst/>
              </a:rPr>
              <a:t>год</a:t>
            </a:r>
            <a:r>
              <a:rPr lang="ru-RU" sz="1600" b="1" dirty="0" smtClean="0">
                <a:effectLst/>
              </a:rPr>
              <a:t>)</a:t>
            </a:r>
            <a:r>
              <a:rPr lang="ru-RU" sz="1600" b="1" dirty="0">
                <a:effectLst/>
              </a:rPr>
              <a:t> 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600" b="1" dirty="0" smtClean="0">
                <a:effectLst/>
              </a:rPr>
              <a:t>Обществознание 7  </a:t>
            </a:r>
            <a:r>
              <a:rPr lang="ru-RU" sz="1600" b="1" dirty="0" smtClean="0">
                <a:effectLst/>
              </a:rPr>
              <a:t>класс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142578"/>
              </p:ext>
            </p:extLst>
          </p:nvPr>
        </p:nvGraphicFramePr>
        <p:xfrm>
          <a:off x="323528" y="1412780"/>
          <a:ext cx="8640958" cy="35392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/>
                <a:gridCol w="861547"/>
                <a:gridCol w="703512"/>
                <a:gridCol w="703512"/>
                <a:gridCol w="703512"/>
                <a:gridCol w="702943"/>
                <a:gridCol w="886940"/>
                <a:gridCol w="867570"/>
                <a:gridCol w="938207"/>
                <a:gridCol w="761047"/>
              </a:tblGrid>
              <a:tr h="2417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уч-ся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 (кол-во уч-ся)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Качество знаний 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Степень </a:t>
                      </a:r>
                      <a:r>
                        <a:rPr lang="ru-RU" sz="1200" b="1" dirty="0" smtClean="0">
                          <a:effectLst/>
                        </a:rPr>
                        <a:t>обучен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ности</a:t>
                      </a: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Успевае</a:t>
                      </a: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мость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Средняя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</a:tr>
              <a:tr h="483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Российская Федерация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612248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Нижегородская область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8316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Володарский район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сш №3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МБОУ сш №4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МБОУ сш №5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сш №8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МБОУ ош №11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«Гимназия №1»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67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b="1" dirty="0">
                <a:effectLst/>
              </a:rPr>
              <a:t>Результаты выполнения </a:t>
            </a:r>
            <a:r>
              <a:rPr lang="ru-RU" sz="1600" b="1" dirty="0" smtClean="0">
                <a:effectLst/>
              </a:rPr>
              <a:t>ВПР учащимися </a:t>
            </a:r>
            <a:r>
              <a:rPr lang="ru-RU" sz="1600" b="1" dirty="0">
                <a:effectLst/>
              </a:rPr>
              <a:t>школ Володарского муниципального района </a:t>
            </a:r>
            <a:r>
              <a:rPr lang="ru-RU" sz="1600" b="1" dirty="0" smtClean="0">
                <a:effectLst/>
              </a:rPr>
              <a:t>в </a:t>
            </a:r>
            <a:r>
              <a:rPr lang="ru-RU" sz="1600" b="1" dirty="0">
                <a:effectLst/>
              </a:rPr>
              <a:t>сравнении с показателями по России и Нижегородской области (</a:t>
            </a:r>
            <a:r>
              <a:rPr lang="ru-RU" sz="1600" b="1" dirty="0" smtClean="0">
                <a:effectLst/>
              </a:rPr>
              <a:t>2019  год)</a:t>
            </a:r>
            <a:r>
              <a:rPr lang="ru-RU" sz="1600" b="1" dirty="0">
                <a:effectLst/>
              </a:rPr>
              <a:t> 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600" b="1" dirty="0">
                <a:effectLst/>
              </a:rPr>
              <a:t>Русский язык </a:t>
            </a:r>
            <a:r>
              <a:rPr lang="ru-RU" sz="1600" dirty="0">
                <a:effectLst/>
              </a:rPr>
              <a:t> </a:t>
            </a:r>
            <a:r>
              <a:rPr lang="ru-RU" sz="1600" b="1" dirty="0" smtClean="0">
                <a:effectLst/>
              </a:rPr>
              <a:t>4 класс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585907"/>
              </p:ext>
            </p:extLst>
          </p:nvPr>
        </p:nvGraphicFramePr>
        <p:xfrm>
          <a:off x="323528" y="1412780"/>
          <a:ext cx="8640958" cy="50405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/>
                <a:gridCol w="861547"/>
                <a:gridCol w="703512"/>
                <a:gridCol w="703512"/>
                <a:gridCol w="703512"/>
                <a:gridCol w="702943"/>
                <a:gridCol w="886940"/>
                <a:gridCol w="867570"/>
                <a:gridCol w="938207"/>
                <a:gridCol w="761047"/>
              </a:tblGrid>
              <a:tr h="2417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уч-ся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Отметка (кол-во уч-ся)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Качество знаний 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Степень обученности 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Успеваемость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Средняя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</a:tr>
              <a:tr h="483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Российская Федерация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1538281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25,7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Нижегородская область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31478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20,4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50,2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26,5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Володарский район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23,6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46,2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24,9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71,1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63,7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МБОУ сш №1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36,4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38,6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67,7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МБОУ сш №2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27,8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59,3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МБОУ сш №4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43,3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36,7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МБОУ </a:t>
                      </a:r>
                      <a:r>
                        <a:rPr lang="ru-RU" sz="1200" b="1" dirty="0" err="1">
                          <a:effectLst/>
                        </a:rPr>
                        <a:t>сш</a:t>
                      </a:r>
                      <a:r>
                        <a:rPr lang="ru-RU" sz="1200" b="1" dirty="0">
                          <a:effectLst/>
                        </a:rPr>
                        <a:t> №5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15,4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53,8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23,1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МБОУ сш №6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47,1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52,9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МАОУ </a:t>
                      </a:r>
                      <a:r>
                        <a:rPr lang="ru-RU" sz="1200" b="1" dirty="0" err="1">
                          <a:effectLst/>
                        </a:rPr>
                        <a:t>сш</a:t>
                      </a:r>
                      <a:r>
                        <a:rPr lang="ru-RU" sz="1200" b="1" dirty="0">
                          <a:effectLst/>
                        </a:rPr>
                        <a:t> №7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66,7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МАОУ сш №8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11,5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61,5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23,1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МБОУ сш №9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9,3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11,6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41,9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37,2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МАОУ сш №10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5,7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39,6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41,5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13,2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МБОУ ош №11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30,8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30,8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38,5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МБОУ нш №12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30,3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43,8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МАОУ «Гимназия №1»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17,2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51,7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5644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</a:t>
            </a:r>
            <a:r>
              <a:rPr lang="ru-RU" sz="2400" b="1" dirty="0" smtClean="0">
                <a:effectLst/>
              </a:rPr>
              <a:t> выполнения  проверочных  работ 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по  </a:t>
            </a:r>
            <a:r>
              <a:rPr lang="ru-RU" sz="2400" b="1" dirty="0" smtClean="0">
                <a:effectLst/>
              </a:rPr>
              <a:t>биологии в </a:t>
            </a:r>
            <a:r>
              <a:rPr lang="ru-RU" sz="2400" b="1" dirty="0" smtClean="0">
                <a:effectLst/>
              </a:rPr>
              <a:t>7-х  классах</a:t>
            </a:r>
            <a:endParaRPr lang="ru-RU" sz="24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936832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Соответствие отметок за выполнение ВПР журнальной успеваемости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00466850"/>
              </p:ext>
            </p:extLst>
          </p:nvPr>
        </p:nvGraphicFramePr>
        <p:xfrm>
          <a:off x="323528" y="1052736"/>
          <a:ext cx="8208912" cy="288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75386"/>
            <a:ext cx="67056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610815"/>
              </p:ext>
            </p:extLst>
          </p:nvPr>
        </p:nvGraphicFramePr>
        <p:xfrm>
          <a:off x="4932040" y="4570794"/>
          <a:ext cx="4043680" cy="87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7740"/>
                <a:gridCol w="902970"/>
                <a:gridCol w="902970"/>
              </a:tblGrid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уч.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Понизили ( Отм.&lt;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Подтвердили(Отм.=Отм.по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Повысили (Отм.&gt;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Всего*: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2951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b="1" dirty="0">
                <a:effectLst/>
              </a:rPr>
              <a:t>Результаты выполнения </a:t>
            </a:r>
            <a:r>
              <a:rPr lang="ru-RU" sz="1600" b="1" dirty="0" smtClean="0">
                <a:effectLst/>
              </a:rPr>
              <a:t>ВПР учащимися </a:t>
            </a:r>
            <a:r>
              <a:rPr lang="ru-RU" sz="1600" b="1" dirty="0">
                <a:effectLst/>
              </a:rPr>
              <a:t>школ Володарского муниципального района </a:t>
            </a:r>
            <a:r>
              <a:rPr lang="ru-RU" sz="1600" b="1" dirty="0" smtClean="0">
                <a:effectLst/>
              </a:rPr>
              <a:t>в </a:t>
            </a:r>
            <a:r>
              <a:rPr lang="ru-RU" sz="1600" b="1" dirty="0">
                <a:effectLst/>
              </a:rPr>
              <a:t>сравнении с показателями по России и Нижегородской области (</a:t>
            </a:r>
            <a:r>
              <a:rPr lang="ru-RU" sz="1600" b="1" dirty="0" smtClean="0">
                <a:effectLst/>
              </a:rPr>
              <a:t>2019  </a:t>
            </a:r>
            <a:r>
              <a:rPr lang="ru-RU" sz="1600" b="1" dirty="0">
                <a:effectLst/>
              </a:rPr>
              <a:t>год</a:t>
            </a:r>
            <a:r>
              <a:rPr lang="ru-RU" sz="1600" b="1" dirty="0" smtClean="0">
                <a:effectLst/>
              </a:rPr>
              <a:t>)</a:t>
            </a:r>
            <a:r>
              <a:rPr lang="ru-RU" sz="1600" b="1" dirty="0">
                <a:effectLst/>
              </a:rPr>
              <a:t> 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600" b="1" dirty="0" smtClean="0">
                <a:effectLst/>
              </a:rPr>
              <a:t>Биология  7  </a:t>
            </a:r>
            <a:r>
              <a:rPr lang="ru-RU" sz="1600" b="1" dirty="0" smtClean="0">
                <a:effectLst/>
              </a:rPr>
              <a:t>класс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208579"/>
              </p:ext>
            </p:extLst>
          </p:nvPr>
        </p:nvGraphicFramePr>
        <p:xfrm>
          <a:off x="323528" y="1412780"/>
          <a:ext cx="8640958" cy="37677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/>
                <a:gridCol w="861547"/>
                <a:gridCol w="703512"/>
                <a:gridCol w="703512"/>
                <a:gridCol w="703512"/>
                <a:gridCol w="702943"/>
                <a:gridCol w="886940"/>
                <a:gridCol w="867570"/>
                <a:gridCol w="938207"/>
                <a:gridCol w="761047"/>
              </a:tblGrid>
              <a:tr h="2417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уч-ся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 (кол-во уч-ся)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Качество знаний 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Степень </a:t>
                      </a:r>
                      <a:r>
                        <a:rPr lang="ru-RU" sz="1200" b="1" dirty="0" smtClean="0">
                          <a:effectLst/>
                        </a:rPr>
                        <a:t>обучен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ности</a:t>
                      </a: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Успевае</a:t>
                      </a: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мость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Средняя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</a:tr>
              <a:tr h="483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Российская Федерация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520734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Нижегородская область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6129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Володарский район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сш №3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МБОУ сш №4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МБОУ сш №5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МБОУ сш №6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сш №8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МБОУ ош №11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«Гимназия №1»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5932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</a:t>
            </a:r>
            <a:r>
              <a:rPr lang="ru-RU" sz="2400" b="1" dirty="0" smtClean="0">
                <a:effectLst/>
              </a:rPr>
              <a:t> выполнения  проверочных  работ 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по  </a:t>
            </a:r>
            <a:r>
              <a:rPr lang="ru-RU" sz="2400" b="1" dirty="0" smtClean="0">
                <a:effectLst/>
              </a:rPr>
              <a:t>географии в </a:t>
            </a:r>
            <a:r>
              <a:rPr lang="ru-RU" sz="2400" b="1" dirty="0" smtClean="0">
                <a:effectLst/>
              </a:rPr>
              <a:t>7-х  классах</a:t>
            </a:r>
            <a:endParaRPr lang="ru-RU" sz="24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936832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Соответствие отметок за выполнение ВПР журнальной успеваемости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71113116"/>
              </p:ext>
            </p:extLst>
          </p:nvPr>
        </p:nvGraphicFramePr>
        <p:xfrm>
          <a:off x="323528" y="1052736"/>
          <a:ext cx="8208912" cy="288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75386"/>
            <a:ext cx="67056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996699"/>
              </p:ext>
            </p:extLst>
          </p:nvPr>
        </p:nvGraphicFramePr>
        <p:xfrm>
          <a:off x="4860032" y="4605111"/>
          <a:ext cx="4043680" cy="87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7740"/>
                <a:gridCol w="902970"/>
                <a:gridCol w="902970"/>
              </a:tblGrid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уч.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Понизили ( Отм.&lt;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Подтвердили(Отм.=Отм.по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Повысили (Отм.&gt;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Всего*: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0505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b="1" dirty="0">
                <a:effectLst/>
              </a:rPr>
              <a:t>Результаты выполнения </a:t>
            </a:r>
            <a:r>
              <a:rPr lang="ru-RU" sz="1600" b="1" dirty="0" smtClean="0">
                <a:effectLst/>
              </a:rPr>
              <a:t>ВПР учащимися </a:t>
            </a:r>
            <a:r>
              <a:rPr lang="ru-RU" sz="1600" b="1" dirty="0">
                <a:effectLst/>
              </a:rPr>
              <a:t>школ Володарского муниципального района </a:t>
            </a:r>
            <a:r>
              <a:rPr lang="ru-RU" sz="1600" b="1" dirty="0" smtClean="0">
                <a:effectLst/>
              </a:rPr>
              <a:t>в </a:t>
            </a:r>
            <a:r>
              <a:rPr lang="ru-RU" sz="1600" b="1" dirty="0">
                <a:effectLst/>
              </a:rPr>
              <a:t>сравнении с показателями по России и Нижегородской области (</a:t>
            </a:r>
            <a:r>
              <a:rPr lang="ru-RU" sz="1600" b="1" dirty="0" smtClean="0">
                <a:effectLst/>
              </a:rPr>
              <a:t>2019  </a:t>
            </a:r>
            <a:r>
              <a:rPr lang="ru-RU" sz="1600" b="1" dirty="0">
                <a:effectLst/>
              </a:rPr>
              <a:t>год</a:t>
            </a:r>
            <a:r>
              <a:rPr lang="ru-RU" sz="1600" b="1" dirty="0" smtClean="0">
                <a:effectLst/>
              </a:rPr>
              <a:t>)</a:t>
            </a:r>
            <a:r>
              <a:rPr lang="ru-RU" sz="1600" b="1" dirty="0">
                <a:effectLst/>
              </a:rPr>
              <a:t> 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600" b="1" dirty="0" smtClean="0"/>
              <a:t>География</a:t>
            </a:r>
            <a:r>
              <a:rPr lang="ru-RU" sz="1600" b="1" dirty="0" smtClean="0">
                <a:effectLst/>
              </a:rPr>
              <a:t>  7  </a:t>
            </a:r>
            <a:r>
              <a:rPr lang="ru-RU" sz="1600" b="1" dirty="0" smtClean="0">
                <a:effectLst/>
              </a:rPr>
              <a:t>класс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460163"/>
              </p:ext>
            </p:extLst>
          </p:nvPr>
        </p:nvGraphicFramePr>
        <p:xfrm>
          <a:off x="323528" y="1412780"/>
          <a:ext cx="8640958" cy="35392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/>
                <a:gridCol w="861547"/>
                <a:gridCol w="703512"/>
                <a:gridCol w="703512"/>
                <a:gridCol w="703512"/>
                <a:gridCol w="702943"/>
                <a:gridCol w="886940"/>
                <a:gridCol w="867570"/>
                <a:gridCol w="938207"/>
                <a:gridCol w="761047"/>
              </a:tblGrid>
              <a:tr h="2417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уч-ся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 (кол-во уч-ся)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Качество знаний 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Степень </a:t>
                      </a:r>
                      <a:r>
                        <a:rPr lang="ru-RU" sz="1200" b="1" dirty="0" smtClean="0">
                          <a:effectLst/>
                        </a:rPr>
                        <a:t>обучен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ности</a:t>
                      </a: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Успевае</a:t>
                      </a: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мость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Средняя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</a:tr>
              <a:tr h="483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Российская Федерация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516887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Нижегородская область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5860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Володарский район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МБОУ сш №2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сш №3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МБОУ сш №5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сш №8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МБОУ ош №11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«Гимназия №1»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7616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</a:t>
            </a:r>
            <a:r>
              <a:rPr lang="ru-RU" sz="2400" b="1" dirty="0" smtClean="0">
                <a:effectLst/>
              </a:rPr>
              <a:t> выполнения  проверочных  работ 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по  </a:t>
            </a:r>
            <a:r>
              <a:rPr lang="ru-RU" sz="2400" b="1" dirty="0" smtClean="0">
                <a:effectLst/>
              </a:rPr>
              <a:t>физике в </a:t>
            </a:r>
            <a:r>
              <a:rPr lang="ru-RU" sz="2400" b="1" dirty="0" smtClean="0">
                <a:effectLst/>
              </a:rPr>
              <a:t>7-х  классах</a:t>
            </a:r>
            <a:endParaRPr lang="ru-RU" sz="24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936832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Соответствие отметок за выполнение ВПР журнальной успеваемости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81361141"/>
              </p:ext>
            </p:extLst>
          </p:nvPr>
        </p:nvGraphicFramePr>
        <p:xfrm>
          <a:off x="323528" y="1052736"/>
          <a:ext cx="8208912" cy="288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75386"/>
            <a:ext cx="67056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897422"/>
              </p:ext>
            </p:extLst>
          </p:nvPr>
        </p:nvGraphicFramePr>
        <p:xfrm>
          <a:off x="4935280" y="4601776"/>
          <a:ext cx="4043680" cy="87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7740"/>
                <a:gridCol w="902970"/>
                <a:gridCol w="902970"/>
              </a:tblGrid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уч.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Понизили ( Отм.&lt;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Подтвердили(Отм.=Отм.по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Повысили (Отм.&gt;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Всего*: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279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0438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b="1" dirty="0">
                <a:effectLst/>
              </a:rPr>
              <a:t>Результаты выполнения </a:t>
            </a:r>
            <a:r>
              <a:rPr lang="ru-RU" sz="1600" b="1" dirty="0" smtClean="0">
                <a:effectLst/>
              </a:rPr>
              <a:t>ВПР учащимися </a:t>
            </a:r>
            <a:r>
              <a:rPr lang="ru-RU" sz="1600" b="1" dirty="0">
                <a:effectLst/>
              </a:rPr>
              <a:t>школ Володарского муниципального района </a:t>
            </a:r>
            <a:r>
              <a:rPr lang="ru-RU" sz="1600" b="1" dirty="0" smtClean="0">
                <a:effectLst/>
              </a:rPr>
              <a:t>в </a:t>
            </a:r>
            <a:r>
              <a:rPr lang="ru-RU" sz="1600" b="1" dirty="0">
                <a:effectLst/>
              </a:rPr>
              <a:t>сравнении с показателями по России и Нижегородской области (</a:t>
            </a:r>
            <a:r>
              <a:rPr lang="ru-RU" sz="1600" b="1" dirty="0" smtClean="0">
                <a:effectLst/>
              </a:rPr>
              <a:t>2019  </a:t>
            </a:r>
            <a:r>
              <a:rPr lang="ru-RU" sz="1600" b="1" dirty="0">
                <a:effectLst/>
              </a:rPr>
              <a:t>год</a:t>
            </a:r>
            <a:r>
              <a:rPr lang="ru-RU" sz="1600" b="1" dirty="0" smtClean="0">
                <a:effectLst/>
              </a:rPr>
              <a:t>)</a:t>
            </a:r>
            <a:r>
              <a:rPr lang="ru-RU" sz="1600" b="1" dirty="0">
                <a:effectLst/>
              </a:rPr>
              <a:t> 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600" b="1" dirty="0" smtClean="0"/>
              <a:t>Физика</a:t>
            </a:r>
            <a:r>
              <a:rPr lang="ru-RU" sz="1600" b="1" dirty="0" smtClean="0">
                <a:effectLst/>
              </a:rPr>
              <a:t>  7  </a:t>
            </a:r>
            <a:r>
              <a:rPr lang="ru-RU" sz="1600" b="1" dirty="0" smtClean="0">
                <a:effectLst/>
              </a:rPr>
              <a:t>класс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433544"/>
              </p:ext>
            </p:extLst>
          </p:nvPr>
        </p:nvGraphicFramePr>
        <p:xfrm>
          <a:off x="323528" y="1412780"/>
          <a:ext cx="8640958" cy="37677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/>
                <a:gridCol w="861547"/>
                <a:gridCol w="703512"/>
                <a:gridCol w="703512"/>
                <a:gridCol w="703512"/>
                <a:gridCol w="702943"/>
                <a:gridCol w="886940"/>
                <a:gridCol w="867570"/>
                <a:gridCol w="938207"/>
                <a:gridCol w="761047"/>
              </a:tblGrid>
              <a:tr h="2417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уч-ся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 (кол-во уч-ся)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Качество знаний 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Степень </a:t>
                      </a:r>
                      <a:r>
                        <a:rPr lang="ru-RU" sz="1200" b="1" dirty="0" smtClean="0">
                          <a:effectLst/>
                        </a:rPr>
                        <a:t>обучен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ности</a:t>
                      </a: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Успевае</a:t>
                      </a: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мость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Средняя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</a:tr>
              <a:tr h="483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Российская Федерация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518497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Нижегородская область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8446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Володарский район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МБОУ сш №2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сш №3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МБОУ сш №5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МБОУ сш №6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сш №8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67.2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сш №10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«Гимназия №1»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0041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</a:t>
            </a:r>
            <a:r>
              <a:rPr lang="ru-RU" sz="2400" b="1" dirty="0" smtClean="0">
                <a:effectLst/>
              </a:rPr>
              <a:t> выполнения  проверочных  работ 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по  </a:t>
            </a:r>
            <a:r>
              <a:rPr lang="ru-RU" sz="2400" b="1" dirty="0" smtClean="0">
                <a:effectLst/>
              </a:rPr>
              <a:t>английскому языку в </a:t>
            </a:r>
            <a:r>
              <a:rPr lang="ru-RU" sz="2400" b="1" dirty="0" smtClean="0">
                <a:effectLst/>
              </a:rPr>
              <a:t>7-х  классах</a:t>
            </a:r>
            <a:endParaRPr lang="ru-RU" sz="24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936832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Соответствие отметок за выполнение ВПР журнальной успеваемости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91030472"/>
              </p:ext>
            </p:extLst>
          </p:nvPr>
        </p:nvGraphicFramePr>
        <p:xfrm>
          <a:off x="323528" y="1052736"/>
          <a:ext cx="8208912" cy="288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75386"/>
            <a:ext cx="67056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43022"/>
              </p:ext>
            </p:extLst>
          </p:nvPr>
        </p:nvGraphicFramePr>
        <p:xfrm>
          <a:off x="4427984" y="4437112"/>
          <a:ext cx="4043680" cy="87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7740"/>
                <a:gridCol w="902970"/>
                <a:gridCol w="902970"/>
              </a:tblGrid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уч.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Понизили ( Отм.&lt;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Подтвердили(Отм.=Отм.по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Повысили (Отм.&gt;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Всего*: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766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b="1" dirty="0">
                <a:effectLst/>
              </a:rPr>
              <a:t>Результаты выполнения </a:t>
            </a:r>
            <a:r>
              <a:rPr lang="ru-RU" sz="1600" b="1" dirty="0" smtClean="0">
                <a:effectLst/>
              </a:rPr>
              <a:t>ВПР учащимися </a:t>
            </a:r>
            <a:r>
              <a:rPr lang="ru-RU" sz="1600" b="1" dirty="0">
                <a:effectLst/>
              </a:rPr>
              <a:t>школ Володарского муниципального района </a:t>
            </a:r>
            <a:r>
              <a:rPr lang="ru-RU" sz="1600" b="1" dirty="0" smtClean="0">
                <a:effectLst/>
              </a:rPr>
              <a:t>в </a:t>
            </a:r>
            <a:r>
              <a:rPr lang="ru-RU" sz="1600" b="1" dirty="0">
                <a:effectLst/>
              </a:rPr>
              <a:t>сравнении с показателями по России и Нижегородской области (</a:t>
            </a:r>
            <a:r>
              <a:rPr lang="ru-RU" sz="1600" b="1" dirty="0" smtClean="0">
                <a:effectLst/>
              </a:rPr>
              <a:t>2019  </a:t>
            </a:r>
            <a:r>
              <a:rPr lang="ru-RU" sz="1600" b="1" dirty="0">
                <a:effectLst/>
              </a:rPr>
              <a:t>год</a:t>
            </a:r>
            <a:r>
              <a:rPr lang="ru-RU" sz="1600" b="1" dirty="0" smtClean="0">
                <a:effectLst/>
              </a:rPr>
              <a:t>)</a:t>
            </a:r>
            <a:r>
              <a:rPr lang="ru-RU" sz="1600" b="1" dirty="0">
                <a:effectLst/>
              </a:rPr>
              <a:t> 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600" b="1" dirty="0" smtClean="0"/>
              <a:t>Английский язык</a:t>
            </a:r>
            <a:r>
              <a:rPr lang="ru-RU" sz="1600" b="1" dirty="0" smtClean="0">
                <a:effectLst/>
              </a:rPr>
              <a:t>  7  </a:t>
            </a:r>
            <a:r>
              <a:rPr lang="ru-RU" sz="1600" b="1" dirty="0" smtClean="0">
                <a:effectLst/>
              </a:rPr>
              <a:t>класс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492640"/>
              </p:ext>
            </p:extLst>
          </p:nvPr>
        </p:nvGraphicFramePr>
        <p:xfrm>
          <a:off x="323528" y="1412780"/>
          <a:ext cx="8640958" cy="23306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/>
                <a:gridCol w="861547"/>
                <a:gridCol w="703512"/>
                <a:gridCol w="703512"/>
                <a:gridCol w="703512"/>
                <a:gridCol w="702943"/>
                <a:gridCol w="886940"/>
                <a:gridCol w="867570"/>
                <a:gridCol w="938207"/>
                <a:gridCol w="761047"/>
              </a:tblGrid>
              <a:tr h="2417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уч-ся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 (кол-во уч-ся)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Качество знаний 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Степень </a:t>
                      </a:r>
                      <a:r>
                        <a:rPr lang="ru-RU" sz="1200" b="1" dirty="0" smtClean="0">
                          <a:effectLst/>
                        </a:rPr>
                        <a:t>обучен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ности</a:t>
                      </a: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Успевае</a:t>
                      </a: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мость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Средняя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</a:tr>
              <a:tr h="483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Российская Федерация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230516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25.6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24.8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Нижегородская область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2985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Володарский район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«Гимназия №1»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40.7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25.9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99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4198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выполнения проверочных работ </a:t>
            </a: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в </a:t>
            </a:r>
            <a:r>
              <a:rPr lang="ru-RU" sz="2400" b="1" dirty="0" smtClean="0">
                <a:effectLst/>
              </a:rPr>
              <a:t>7-х </a:t>
            </a:r>
            <a:r>
              <a:rPr lang="ru-RU" sz="2400" b="1" dirty="0" smtClean="0">
                <a:effectLst/>
              </a:rPr>
              <a:t>классах</a:t>
            </a:r>
            <a:endParaRPr lang="ru-RU" sz="2400" b="1" dirty="0">
              <a:effectLst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50116619"/>
              </p:ext>
            </p:extLst>
          </p:nvPr>
        </p:nvGraphicFramePr>
        <p:xfrm>
          <a:off x="539552" y="980728"/>
          <a:ext cx="8208911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52769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выполнения проверочных работ </a:t>
            </a: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в </a:t>
            </a:r>
            <a:r>
              <a:rPr lang="ru-RU" sz="2400" b="1" dirty="0" smtClean="0">
                <a:effectLst/>
              </a:rPr>
              <a:t>11-х </a:t>
            </a:r>
            <a:r>
              <a:rPr lang="ru-RU" sz="2400" b="1" dirty="0" smtClean="0">
                <a:effectLst/>
              </a:rPr>
              <a:t>классах</a:t>
            </a:r>
            <a:endParaRPr lang="ru-RU" sz="2400" b="1" dirty="0">
              <a:effectLst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01424968"/>
              </p:ext>
            </p:extLst>
          </p:nvPr>
        </p:nvGraphicFramePr>
        <p:xfrm>
          <a:off x="539552" y="980728"/>
          <a:ext cx="8208911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1736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выполнения проверочных работ </a:t>
            </a: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по математике в 4-х классах</a:t>
            </a:r>
            <a:endParaRPr lang="ru-RU" sz="24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936832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Соответствие отметок за выполнение ВПР журнальной успеваемости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911640882"/>
              </p:ext>
            </p:extLst>
          </p:nvPr>
        </p:nvGraphicFramePr>
        <p:xfrm>
          <a:off x="323528" y="1124744"/>
          <a:ext cx="7992888" cy="2812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" y="4211904"/>
            <a:ext cx="6702425" cy="24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622764"/>
              </p:ext>
            </p:extLst>
          </p:nvPr>
        </p:nvGraphicFramePr>
        <p:xfrm>
          <a:off x="4940028" y="5229200"/>
          <a:ext cx="3611631" cy="87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0097"/>
                <a:gridCol w="747384"/>
                <a:gridCol w="554150"/>
              </a:tblGrid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уч.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Понизили ( Отм.&lt;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Подтвердили(Отм.=Отм.по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Повысили (Отм.&gt;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Всего*: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461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171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b="1" dirty="0">
                <a:effectLst/>
              </a:rPr>
              <a:t>Результаты выполнения </a:t>
            </a:r>
            <a:r>
              <a:rPr lang="ru-RU" sz="1600" b="1" dirty="0" smtClean="0">
                <a:effectLst/>
              </a:rPr>
              <a:t>ВПР учащимися </a:t>
            </a:r>
            <a:r>
              <a:rPr lang="ru-RU" sz="1600" b="1" dirty="0">
                <a:effectLst/>
              </a:rPr>
              <a:t>школ Володарского муниципального района </a:t>
            </a:r>
            <a:r>
              <a:rPr lang="ru-RU" sz="1600" b="1" dirty="0" smtClean="0">
                <a:effectLst/>
              </a:rPr>
              <a:t>в </a:t>
            </a:r>
            <a:r>
              <a:rPr lang="ru-RU" sz="1600" b="1" dirty="0">
                <a:effectLst/>
              </a:rPr>
              <a:t>сравнении с показателями по России и Нижегородской области (</a:t>
            </a:r>
            <a:r>
              <a:rPr lang="ru-RU" sz="1600" b="1" dirty="0" smtClean="0">
                <a:effectLst/>
              </a:rPr>
              <a:t>2019  год)</a:t>
            </a:r>
            <a:r>
              <a:rPr lang="ru-RU" sz="1600" b="1" dirty="0">
                <a:effectLst/>
              </a:rPr>
              <a:t> 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600" b="1" dirty="0" smtClean="0">
                <a:effectLst/>
              </a:rPr>
              <a:t>Математика </a:t>
            </a:r>
            <a:r>
              <a:rPr lang="ru-RU" sz="1600" dirty="0" smtClean="0">
                <a:effectLst/>
              </a:rPr>
              <a:t> </a:t>
            </a:r>
            <a:r>
              <a:rPr lang="ru-RU" sz="1600" b="1" dirty="0" smtClean="0">
                <a:effectLst/>
              </a:rPr>
              <a:t>4 класс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602098"/>
              </p:ext>
            </p:extLst>
          </p:nvPr>
        </p:nvGraphicFramePr>
        <p:xfrm>
          <a:off x="323528" y="1412780"/>
          <a:ext cx="8640958" cy="50405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/>
                <a:gridCol w="861547"/>
                <a:gridCol w="703512"/>
                <a:gridCol w="703512"/>
                <a:gridCol w="703512"/>
                <a:gridCol w="702943"/>
                <a:gridCol w="886940"/>
                <a:gridCol w="867570"/>
                <a:gridCol w="938207"/>
                <a:gridCol w="761047"/>
              </a:tblGrid>
              <a:tr h="2417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уч-ся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Отметка (кол-во уч-ся)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Качество знаний 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Степень </a:t>
                      </a:r>
                      <a:r>
                        <a:rPr lang="ru-RU" sz="1200" b="1" dirty="0" smtClean="0">
                          <a:effectLst/>
                        </a:rPr>
                        <a:t>обучен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ности</a:t>
                      </a: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Успевае</a:t>
                      </a: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мость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Средняя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</a:tr>
              <a:tr h="483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Российская Федерация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1548189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18,6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43,5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Нижегородская область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31799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1,4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13,9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42,4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42,4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Володарский район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12,8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40,1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45,3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85,5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75,9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МБОУ сш №1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27,3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22,7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МБОУ сш №2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9,1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50,9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МБОУ сш №4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6,5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12,9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80,6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МБОУ </a:t>
                      </a:r>
                      <a:r>
                        <a:rPr lang="ru-RU" sz="1200" b="1" dirty="0" err="1">
                          <a:effectLst/>
                        </a:rPr>
                        <a:t>сш</a:t>
                      </a:r>
                      <a:r>
                        <a:rPr lang="ru-RU" sz="1200" b="1" dirty="0">
                          <a:effectLst/>
                        </a:rPr>
                        <a:t> №5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30,8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69,2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МБОУ сш №6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2,9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11,8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38,2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47,1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МАОУ </a:t>
                      </a:r>
                      <a:r>
                        <a:rPr lang="ru-RU" sz="1200" b="1" dirty="0" err="1">
                          <a:effectLst/>
                        </a:rPr>
                        <a:t>сш</a:t>
                      </a:r>
                      <a:r>
                        <a:rPr lang="ru-RU" sz="1200" b="1" dirty="0">
                          <a:effectLst/>
                        </a:rPr>
                        <a:t> №7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66,7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МАОУ сш №8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78,4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17,6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МБОУ сш №9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6,8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9,1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43,2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40,9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МАОУ сш №10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5,7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22,6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50,9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20,8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МБОУ ош №11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38,5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61,5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МБОУ нш №12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17,6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39,6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41,8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МАОУ «Гимназия №1»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13,8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86,2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115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выполнения проверочных работ </a:t>
            </a: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по окружающему миру в 4-х классах</a:t>
            </a:r>
            <a:endParaRPr lang="ru-RU" sz="24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936832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Соответствие отметок за выполнение ВПР журнальной успеваемости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76802864"/>
              </p:ext>
            </p:extLst>
          </p:nvPr>
        </p:nvGraphicFramePr>
        <p:xfrm>
          <a:off x="539552" y="1135489"/>
          <a:ext cx="7704856" cy="2812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4265907"/>
            <a:ext cx="6702425" cy="24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415240"/>
              </p:ext>
            </p:extLst>
          </p:nvPr>
        </p:nvGraphicFramePr>
        <p:xfrm>
          <a:off x="4860032" y="4365104"/>
          <a:ext cx="3960440" cy="87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13298"/>
                <a:gridCol w="877563"/>
                <a:gridCol w="669579"/>
              </a:tblGrid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уч.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Понизили ( </a:t>
                      </a:r>
                      <a:r>
                        <a:rPr lang="ru-RU" sz="1000" dirty="0" err="1">
                          <a:effectLst/>
                        </a:rPr>
                        <a:t>Отм</a:t>
                      </a:r>
                      <a:r>
                        <a:rPr lang="ru-RU" sz="1000" dirty="0">
                          <a:effectLst/>
                        </a:rPr>
                        <a:t>.&lt; </a:t>
                      </a:r>
                      <a:r>
                        <a:rPr lang="ru-RU" sz="1000" dirty="0" err="1">
                          <a:effectLst/>
                        </a:rPr>
                        <a:t>Отм.по</a:t>
                      </a:r>
                      <a:r>
                        <a:rPr lang="ru-RU" sz="1000" dirty="0">
                          <a:effectLst/>
                        </a:rPr>
                        <a:t> журналу)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Подтвердили(Отм.=Отм.по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Повысили (Отм.&gt; Отм.по журналу)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111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73990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Всего*: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449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561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b="1" dirty="0">
                <a:effectLst/>
              </a:rPr>
              <a:t>Результаты выполнения </a:t>
            </a:r>
            <a:r>
              <a:rPr lang="ru-RU" sz="1600" b="1" dirty="0" smtClean="0">
                <a:effectLst/>
              </a:rPr>
              <a:t>ВПР учащимися </a:t>
            </a:r>
            <a:r>
              <a:rPr lang="ru-RU" sz="1600" b="1" dirty="0">
                <a:effectLst/>
              </a:rPr>
              <a:t>школ Володарского муниципального района </a:t>
            </a:r>
            <a:r>
              <a:rPr lang="ru-RU" sz="1600" b="1" dirty="0" smtClean="0">
                <a:effectLst/>
              </a:rPr>
              <a:t>в </a:t>
            </a:r>
            <a:r>
              <a:rPr lang="ru-RU" sz="1600" b="1" dirty="0">
                <a:effectLst/>
              </a:rPr>
              <a:t>сравнении с показателями по России и Нижегородской области (</a:t>
            </a:r>
            <a:r>
              <a:rPr lang="ru-RU" sz="1600" b="1" dirty="0" smtClean="0">
                <a:effectLst/>
              </a:rPr>
              <a:t>2019   </a:t>
            </a:r>
            <a:r>
              <a:rPr lang="ru-RU" sz="1600" b="1" dirty="0">
                <a:effectLst/>
              </a:rPr>
              <a:t>год</a:t>
            </a:r>
            <a:r>
              <a:rPr lang="ru-RU" sz="1600" b="1" dirty="0" smtClean="0">
                <a:effectLst/>
              </a:rPr>
              <a:t>)</a:t>
            </a:r>
            <a:r>
              <a:rPr lang="ru-RU" sz="1600" b="1" dirty="0">
                <a:effectLst/>
              </a:rPr>
              <a:t> 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r>
              <a:rPr lang="ru-RU" sz="1600" b="1" dirty="0" smtClean="0">
                <a:effectLst/>
              </a:rPr>
              <a:t>Окружающий мир </a:t>
            </a:r>
            <a:r>
              <a:rPr lang="ru-RU" sz="1600" dirty="0" smtClean="0">
                <a:effectLst/>
              </a:rPr>
              <a:t> </a:t>
            </a:r>
            <a:r>
              <a:rPr lang="ru-RU" sz="1600" b="1" dirty="0" smtClean="0">
                <a:effectLst/>
              </a:rPr>
              <a:t>4 класс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625069"/>
              </p:ext>
            </p:extLst>
          </p:nvPr>
        </p:nvGraphicFramePr>
        <p:xfrm>
          <a:off x="323528" y="1412780"/>
          <a:ext cx="8640958" cy="50405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/>
                <a:gridCol w="861547"/>
                <a:gridCol w="703512"/>
                <a:gridCol w="703512"/>
                <a:gridCol w="703512"/>
                <a:gridCol w="702943"/>
                <a:gridCol w="886940"/>
                <a:gridCol w="867570"/>
                <a:gridCol w="938207"/>
                <a:gridCol w="761047"/>
              </a:tblGrid>
              <a:tr h="2417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уч-ся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 (кол-во уч-ся)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Качество знаний %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Степень </a:t>
                      </a:r>
                      <a:r>
                        <a:rPr lang="ru-RU" sz="1200" b="1" dirty="0" smtClean="0">
                          <a:effectLst/>
                        </a:rPr>
                        <a:t>обучен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ности</a:t>
                      </a: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Успевае</a:t>
                      </a: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</a:rPr>
                        <a:t>мость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Средняя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отметка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</a:tr>
              <a:tr h="483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Российская Федерация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1538335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0,94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23,3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Нижегородская область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31575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0,32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13,3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56,7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29,6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Володарский район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0,89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10,7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46,3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42,1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МБОУ сш №1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16,3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46,5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37,2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МБОУ сш №2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1,8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18,2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43,6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36,4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МБОУ сш №4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6,5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32,3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61,3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МБОУ </a:t>
                      </a:r>
                      <a:r>
                        <a:rPr lang="ru-RU" sz="1200" b="1" dirty="0" err="1">
                          <a:effectLst/>
                        </a:rPr>
                        <a:t>сш</a:t>
                      </a:r>
                      <a:r>
                        <a:rPr lang="ru-RU" sz="1200" b="1" dirty="0">
                          <a:effectLst/>
                        </a:rPr>
                        <a:t> №5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38,5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61,5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МБОУ сш №6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85,7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10,7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МБОУ сш №7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66,7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МАОУ сш №8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37,3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58,8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МБОУ сш №9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2,3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20,5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45,5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31,8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МАОУ сш №10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МБОУ ош №11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15,4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53,8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30,8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1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МБОУ нш №12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4,5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53,9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40,4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76,7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МАОУ «Гимназия №1»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97" marR="585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24,1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75,9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331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effectLst/>
              </a:rPr>
              <a:t>Результаты выполнения проверочных работ </a:t>
            </a: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в 4-х классах</a:t>
            </a:r>
            <a:endParaRPr lang="ru-RU" sz="2400" b="1" dirty="0">
              <a:effectLst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403211479"/>
              </p:ext>
            </p:extLst>
          </p:nvPr>
        </p:nvGraphicFramePr>
        <p:xfrm>
          <a:off x="395536" y="1124744"/>
          <a:ext cx="8424936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4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288</TotalTime>
  <Words>5628</Words>
  <Application>Microsoft Office PowerPoint</Application>
  <PresentationFormat>Экран (4:3)</PresentationFormat>
  <Paragraphs>3502</Paragraphs>
  <Slides>49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Соседство</vt:lpstr>
      <vt:lpstr>Результаты  Всероссийских проверочных работ  2019 год</vt:lpstr>
      <vt:lpstr>Нормативно-правовое обеспечение</vt:lpstr>
      <vt:lpstr>Результаты выполнения проверочных работ  по русскому языку в 4-х классах</vt:lpstr>
      <vt:lpstr>Результаты выполнения ВПР учащимися школ Володарского муниципального района в сравнении с показателями по России и Нижегородской области (2019  год)  Русский язык  4 класс</vt:lpstr>
      <vt:lpstr>Результаты выполнения проверочных работ  по математике в 4-х классах</vt:lpstr>
      <vt:lpstr>Результаты выполнения ВПР учащимися школ Володарского муниципального района в сравнении с показателями по России и Нижегородской области (2019  год)  Математика  4 класс</vt:lpstr>
      <vt:lpstr>Результаты выполнения проверочных работ  по окружающему миру в 4-х классах</vt:lpstr>
      <vt:lpstr>Результаты выполнения ВПР учащимися школ Володарского муниципального района в сравнении с показателями по России и Нижегородской области (2019   год)  Окружающий мир  4 класс</vt:lpstr>
      <vt:lpstr>Результаты выполнения проверочных работ  в 4-х классах</vt:lpstr>
      <vt:lpstr>Результаты выполнения проверочных работ  по русскому языку в 5-х классах</vt:lpstr>
      <vt:lpstr>Результаты выполнения ВПР учащимися школ Володарского муниципального района  в сравнении  с  показателями  по России и Нижегородской области (2019   год)  Русский  язык  5 класс</vt:lpstr>
      <vt:lpstr>Результаты выполнения проверочных работ  по математике в 5-х классах</vt:lpstr>
      <vt:lpstr>Результаты выполнения ВПР учащимися школ Володарского муниципального района  в сравнении с  показателями  по России  и Нижегородской области (2019  год)  Математика 5 класс</vt:lpstr>
      <vt:lpstr>Результаты выполнения проверочных работ  по истории в 5-х классах</vt:lpstr>
      <vt:lpstr>Результаты выполнения ВПР учащимися школ Володарского муниципального района в сравнении с показателями по России и Нижегородской области (2019   год)  История 5 класс</vt:lpstr>
      <vt:lpstr>Результаты выполнения проверочных работ  по биологии в 5-х классах</vt:lpstr>
      <vt:lpstr>Результаты выполнения ВПР учащимися школ Володарского муниципального района в сравнении с показателями по России и Нижегородской области (2019 год)  Биология 5 класс</vt:lpstr>
      <vt:lpstr>Результаты выполнения проверочных работ  в 5-х классах</vt:lpstr>
      <vt:lpstr>Результаты  выполнения  проверочных  работ  по  русскому языку  в 6-х  классах</vt:lpstr>
      <vt:lpstr>Результаты выполнения ВПР учащимися школ Володарского муниципального района в сравнении с показателями по России и Нижегородской области (2019  год)  Русский язык 6 класс</vt:lpstr>
      <vt:lpstr>Результаты  выполнения  проверочных  работ  по  математике в 6-х  классах</vt:lpstr>
      <vt:lpstr>Результаты выполнения ВПР учащимися школ Володарского муниципального района в сравнении с показателями по России и Нижегородской области (2018 год)  Математика 6 класс</vt:lpstr>
      <vt:lpstr>Результаты  выполнения  проверочных  работ  по  обществознанию в 6-х  классах</vt:lpstr>
      <vt:lpstr>Результаты выполнения ВПР учащимися школ Володарского муниципального района в сравнении с показателями по России и Нижегородской области (2019  год)  Обществознание 6 класс</vt:lpstr>
      <vt:lpstr>Результаты  выполнения  проверочных  работ  по  истории в 6-х  классах</vt:lpstr>
      <vt:lpstr>Результаты выполнения ВПР учащимися школ Володарского муниципального района в сравнении с показателями по России и Нижегородской области (2019 год)  История 6 класс</vt:lpstr>
      <vt:lpstr>Результаты  выполнения  проверочных  работ  по  биологии в 6-х  классах</vt:lpstr>
      <vt:lpstr>Результаты выполнения ВПР учащимися школ Володарского муниципального района в сравнении с показателями по России и Нижегородской области (2019  год)  Биология 6 класс</vt:lpstr>
      <vt:lpstr>Результаты  выполнения  проверочных  работ  по  географии в 6-х  классах</vt:lpstr>
      <vt:lpstr>Результаты выполнения ВПР учащимися школ Володарского муниципального района в сравнении с показателями по России и Нижегородской области (2019  год)  География 6 класс</vt:lpstr>
      <vt:lpstr>Результаты выполнения проверочных работ  в 6-х классах</vt:lpstr>
      <vt:lpstr>Результаты  выполнения  проверочных  работ  по  русскому языку в 7-х  классах</vt:lpstr>
      <vt:lpstr>Результаты выполнения ВПР учащимися школ Володарского муниципального района в сравнении с показателями по России и Нижегородской области (2019  год)  Русский язык  7  класс</vt:lpstr>
      <vt:lpstr>Результаты  выполнения  проверочных  работ  по  математике в 7-х  классах</vt:lpstr>
      <vt:lpstr>Результаты выполнения ВПР учащимися школ Володарского муниципального района в сравнении с показателями по России и Нижегородской области (2019  год)  Математика 7  класс</vt:lpstr>
      <vt:lpstr>Результаты  выполнения  проверочных  работ  по  истории в 7-х  классах</vt:lpstr>
      <vt:lpstr>Результаты выполнения ВПР учащимися школ Володарского муниципального района в сравнении с показателями по России и Нижегородской области (2019  год)  История  7  класс</vt:lpstr>
      <vt:lpstr>Результаты  выполнения  проверочных  работ  по  обществознанию в 7-х  классах</vt:lpstr>
      <vt:lpstr>Результаты выполнения ВПР учащимися школ Володарского муниципального района в сравнении с показателями по России и Нижегородской области (2019  год)  Обществознание 7  класс</vt:lpstr>
      <vt:lpstr>Результаты  выполнения  проверочных  работ  по  биологии в 7-х  классах</vt:lpstr>
      <vt:lpstr>Результаты выполнения ВПР учащимися школ Володарского муниципального района в сравнении с показателями по России и Нижегородской области (2019  год)  Биология  7  класс</vt:lpstr>
      <vt:lpstr>Результаты  выполнения  проверочных  работ  по  географии в 7-х  классах</vt:lpstr>
      <vt:lpstr>Результаты выполнения ВПР учащимися школ Володарского муниципального района в сравнении с показателями по России и Нижегородской области (2019  год)  География  7  класс</vt:lpstr>
      <vt:lpstr>Результаты  выполнения  проверочных  работ  по  физике в 7-х  классах</vt:lpstr>
      <vt:lpstr>Результаты выполнения ВПР учащимися школ Володарского муниципального района в сравнении с показателями по России и Нижегородской области (2019  год)  Физика  7  класс</vt:lpstr>
      <vt:lpstr>Результаты  выполнения  проверочных  работ  по  английскому языку в 7-х  классах</vt:lpstr>
      <vt:lpstr>Результаты выполнения ВПР учащимися школ Володарского муниципального района в сравнении с показателями по России и Нижегородской области (2019  год)  Английский язык  7  класс</vt:lpstr>
      <vt:lpstr>Результаты выполнения проверочных работ  в 7-х классах</vt:lpstr>
      <vt:lpstr>Результаты выполнения проверочных работ  в 11-х классах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 Всероссийских проверочных работ  в образовательных организациях Володарского муниципального района  в 2018 году</dc:title>
  <dc:creator>танюша</dc:creator>
  <cp:lastModifiedBy>танюша</cp:lastModifiedBy>
  <cp:revision>39</cp:revision>
  <dcterms:created xsi:type="dcterms:W3CDTF">2018-09-08T21:18:06Z</dcterms:created>
  <dcterms:modified xsi:type="dcterms:W3CDTF">2019-09-10T20:53:12Z</dcterms:modified>
</cp:coreProperties>
</file>